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8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7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B8479-187E-403E-8D60-06A65114FC1B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9D8BB-F475-49B5-9348-0A1C466DA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8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9D8BB-F475-49B5-9348-0A1C466DA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96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49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5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1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42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0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3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8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8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2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5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7D81B-3101-4CF3-BC58-06518348BDB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336D8-617F-441D-A6EC-E46A0AD64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609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382000" cy="4953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err="1">
                <a:solidFill>
                  <a:schemeClr val="tx1"/>
                </a:solidFill>
              </a:rPr>
              <a:t>የጤናው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ዘርፍ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የመንግስት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ሰራተኞች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solidFill>
                  <a:schemeClr val="tx1"/>
                </a:solidFill>
              </a:rPr>
              <a:t>የማህበራዊ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am-ET" b="1" dirty="0">
                <a:solidFill>
                  <a:schemeClr val="tx1"/>
                </a:solidFill>
              </a:rPr>
              <a:t>የ</a:t>
            </a:r>
            <a:r>
              <a:rPr lang="en-US" b="1" dirty="0" err="1">
                <a:solidFill>
                  <a:schemeClr val="tx1"/>
                </a:solidFill>
              </a:rPr>
              <a:t>ጤና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መድኅን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የትግበራ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am-ET" b="1" dirty="0">
                <a:solidFill>
                  <a:schemeClr val="tx1"/>
                </a:solidFill>
              </a:rPr>
              <a:t>ማ</a:t>
            </a:r>
            <a:r>
              <a:rPr lang="en-US" b="1" dirty="0" err="1" smtClean="0">
                <a:solidFill>
                  <a:schemeClr val="tx1"/>
                </a:solidFill>
              </a:rPr>
              <a:t>ኑዋል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                                                             </a:t>
            </a:r>
            <a:r>
              <a:rPr lang="en-US" b="1" dirty="0" err="1" smtClean="0">
                <a:solidFill>
                  <a:schemeClr val="tx1"/>
                </a:solidFill>
              </a:rPr>
              <a:t>ጥቅምት</a:t>
            </a:r>
            <a:r>
              <a:rPr lang="en-US" b="1" dirty="0" smtClean="0">
                <a:solidFill>
                  <a:schemeClr val="tx1"/>
                </a:solidFill>
              </a:rPr>
              <a:t> 2018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4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6858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latin typeface="Visual Geez Unicode" panose="020B0604030504040204" pitchFamily="34" charset="0"/>
              </a:rPr>
              <a:t>5. </a:t>
            </a:r>
            <a:r>
              <a:rPr lang="x-none" sz="2400" b="1">
                <a:latin typeface="Visual Geez Unicode" panose="020B0604030504040204" pitchFamily="34" charset="0"/>
              </a:rPr>
              <a:t>የአባላት እና የቤተሰብ </a:t>
            </a:r>
            <a:r>
              <a:rPr lang="x-none" sz="2400" b="1" smtClean="0">
                <a:latin typeface="Visual Geez Unicode" panose="020B0604030504040204" pitchFamily="34" charset="0"/>
              </a:rPr>
              <a:t>አመዘጋገብ</a:t>
            </a:r>
            <a:r>
              <a:rPr lang="en-US" sz="2400" b="1" dirty="0" smtClean="0">
                <a:latin typeface="Visual Geez Unicode" panose="020B0604030504040204" pitchFamily="34" charset="0"/>
              </a:rPr>
              <a:t> .. </a:t>
            </a:r>
            <a:r>
              <a:rPr lang="en-US" sz="2400" b="1" dirty="0" err="1" smtClean="0">
                <a:latin typeface="Visual Geez Unicode" panose="020B0604030504040204" pitchFamily="34" charset="0"/>
              </a:rPr>
              <a:t>የቀጠለ</a:t>
            </a:r>
            <a:endParaRPr lang="en-US" sz="2400" b="1" dirty="0">
              <a:latin typeface="Visual Geez Unicode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6172200"/>
          </a:xfrm>
        </p:spPr>
        <p:txBody>
          <a:bodyPr>
            <a:normAutofit fontScale="47500" lnSpcReduction="20000"/>
          </a:bodyPr>
          <a:lstStyle/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የትዳር</a:t>
            </a:r>
            <a:r>
              <a:rPr lang="en-US" sz="32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አጋሮች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ሁለቱም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ሠራተኞች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ከሆኑ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የቤተሰብ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አባላት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በአንደኛው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አባል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ይመዘገ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ባ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ል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4. </a:t>
            </a:r>
            <a:r>
              <a:rPr lang="en-US" sz="32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ተራ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3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የተለመከተው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እንደተጠበቀ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የትዳር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አጋሮች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አባል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ከሆኑ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በተለያየ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አካባቢ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የሚኖሩ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ከሆነ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ልጆች</a:t>
            </a:r>
            <a:r>
              <a:rPr lang="en-US" sz="32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አብረው</a:t>
            </a:r>
            <a:r>
              <a:rPr lang="en-US" sz="32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ከሚኖሩበት</a:t>
            </a:r>
            <a:r>
              <a:rPr lang="en-US" sz="32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ወላጅ</a:t>
            </a:r>
            <a:r>
              <a:rPr lang="en-US" sz="32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32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ይመዘገባሉ</a:t>
            </a:r>
            <a:r>
              <a:rPr lang="en-US" sz="3200" dirty="0" smtClean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  <a:endParaRPr lang="en-US" sz="3200" dirty="0">
              <a:solidFill>
                <a:srgbClr val="0070C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5. </a:t>
            </a:r>
            <a:r>
              <a:rPr lang="en-US" sz="32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የአሠሪው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የሰው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ሀይል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አስተዳደር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ሠራተኛው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ቅፅ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2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በትክክል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መሙላቱን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መፈረሙን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ያረጋግጣል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  <a:endParaRPr lang="en-US" sz="3200" dirty="0" smtClean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6. </a:t>
            </a:r>
            <a:r>
              <a:rPr lang="am-ET" sz="3200" dirty="0" smtClean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አሠሪው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ሰው ሀብት አስተዳደር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ከሠራተኛው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በቅፅ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2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የተሞላውን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ወደ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ማህበራዊ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የመረጃ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ቋት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/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ዳታቤዝ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/ </a:t>
            </a:r>
            <a:r>
              <a:rPr lang="am-ET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ያስገባል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32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7. በ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ቅጽ 2 እና በዚህ አንቀጽ ንዑስ 2 ስር የተዘረዘሩት ማስረጃዎች </a:t>
            </a:r>
            <a:r>
              <a:rPr lang="en-US" sz="3200" dirty="0" err="1" smtClean="0">
                <a:solidFill>
                  <a:srgbClr val="00B050"/>
                </a:solidFill>
                <a:latin typeface="Visual Geez Unicode" panose="020B0604030504040204" pitchFamily="34" charset="0"/>
              </a:rPr>
              <a:t>አሰሪው</a:t>
            </a:r>
            <a:r>
              <a:rPr lang="en-US" sz="3200" dirty="0" smtClean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መ/</a:t>
            </a:r>
            <a:r>
              <a:rPr lang="en-US" sz="32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32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አደራጅቶ</a:t>
            </a:r>
            <a:r>
              <a:rPr lang="en-US" sz="32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ይይዛል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በአገልግሎቱ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የመረጃው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ትክክለኛነት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ለማረጋገጥ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ሲፈልግ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ማስረጃዎቹን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ማቅረብ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ይኖርበታል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8. </a:t>
            </a:r>
            <a:r>
              <a:rPr lang="en-US" sz="32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በአሠሪው</a:t>
            </a:r>
            <a:r>
              <a:rPr lang="en-US" sz="32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የተሞላው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ምዝገባ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በተደረገበት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እንደአግባብነቱ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በ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ዋናው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በክላስተር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ቅ/ጽ/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ይረጋገጣል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342900" lvl="1" indent="-342900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9. </a:t>
            </a:r>
            <a:r>
              <a:rPr lang="en-US" sz="32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ለእያንዳንዱ አባል እና የቤተሰብ አባላት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የማህበራዊ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ልዩ መለያ ኮድ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/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/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በመስጠት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ለአባሉ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በአጭር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የጽሁፍ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መልዕክት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እንዲደርስ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ያደርጋል</a:t>
            </a:r>
            <a:r>
              <a:rPr lang="am-ET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32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285750" lvl="1" algn="just">
              <a:lnSpc>
                <a:spcPct val="170000"/>
              </a:lnSpc>
              <a:buNone/>
            </a:pP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10.ለአባሉ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ለአባሉ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ቤተሰብ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የተሰጠው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መለያ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ኮድ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ቢጠፋ</a:t>
            </a:r>
            <a:r>
              <a:rPr lang="en-US" sz="32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ሰራተኛው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ከአሰሪው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የሰው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ኃብት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አስተዳዳር</a:t>
            </a:r>
            <a:r>
              <a:rPr lang="en-US" sz="32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የተሰጠውን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መለያ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ኮድ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ማግኘት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2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n-US" sz="3100" b="1" dirty="0">
                <a:latin typeface="Visual Geez Unicode" panose="020B0604030504040204" pitchFamily="34" charset="0"/>
              </a:rPr>
              <a:t>6. </a:t>
            </a:r>
            <a:r>
              <a:rPr lang="x-none" sz="3100" b="1">
                <a:latin typeface="Visual Geez Unicode" panose="020B0604030504040204" pitchFamily="34" charset="0"/>
              </a:rPr>
              <a:t>ስለ ቤተሰብ መረጃ </a:t>
            </a:r>
            <a:r>
              <a:rPr lang="am-ET" sz="3100" b="1" dirty="0">
                <a:latin typeface="Visual Geez Unicode" panose="020B0604030504040204" pitchFamily="34" charset="0"/>
              </a:rPr>
              <a:t>ለውጥ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70000"/>
              </a:lnSpc>
              <a:buFont typeface="Arial" pitchFamily="34" charset="0"/>
              <a:buAutoNum type="arabicPeriod"/>
            </a:pP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 </a:t>
            </a:r>
            <a:r>
              <a:rPr lang="am-ET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ሠራተኛው የቤተሰብ መረጃ ለውጥ ሲኖ</a:t>
            </a:r>
            <a:r>
              <a:rPr lang="en-US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ር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የስም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ለውጥ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ሌላ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ለውጥ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ሲኖር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ለአሠሪው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 በቅጽ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5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በመሙላት እና </a:t>
            </a:r>
            <a:r>
              <a:rPr lang="am-ET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አስፈላጊ መረጃዎችን በማያያዝ ያሳውቃል።</a:t>
            </a:r>
            <a:endParaRPr lang="en-US" sz="18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170000"/>
              </a:lnSpc>
              <a:buFont typeface="Arial" pitchFamily="34" charset="0"/>
              <a:buAutoNum type="arabicPeriod"/>
            </a:pPr>
            <a:r>
              <a:rPr lang="am-ET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የአሠሪው የሰው ሀብት አስተዳደር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የቀረበለትን የመረጃ ለውጥ በማ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ህበራዊ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ሲስተም ላይ ይመዘግባል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18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170000"/>
              </a:lnSpc>
              <a:buFont typeface="Arial" pitchFamily="34" charset="0"/>
              <a:buAutoNum type="arabicPeriod"/>
            </a:pP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ዋናው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ክላስተር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ቅ/ጽ/ቤቱ </a:t>
            </a:r>
            <a:r>
              <a:rPr lang="am-ET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በሲስተሙ የተሞላውን መረጃ በማረጋገጥ አዲስ ለተጨመሩ የቤተሰብ አባላት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የአባልነት መለያ ኮድ </a:t>
            </a:r>
            <a:r>
              <a:rPr lang="en-US" sz="18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በመስጠት</a:t>
            </a:r>
            <a:r>
              <a:rPr lang="en-US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በአጭር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የጽሁፍ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መልዕክት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እንዲደርሰው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ይደረጋል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  </a:t>
            </a:r>
          </a:p>
          <a:p>
            <a:pPr marL="514350" lvl="0" indent="-514350" algn="just">
              <a:lnSpc>
                <a:spcPct val="170000"/>
              </a:lnSpc>
              <a:buFont typeface="Arial" pitchFamily="34" charset="0"/>
              <a:buAutoNum type="arabicPeriod"/>
            </a:pPr>
            <a:r>
              <a:rPr lang="am-ET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የመረጃ ለውጥ በሞት ምክንያት ከሆነ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የአሰሪው 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መስሪያ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ቤት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የሰው ኃብት አስተዳዳር ከማህበራዊ የጤና መድህን </a:t>
            </a:r>
            <a:r>
              <a:rPr lang="am-ET" sz="18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ሲስተም ላይ እንዲሰረዝ ይደረጋል።</a:t>
            </a:r>
            <a:endParaRPr lang="en-US" sz="18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8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>
                <a:latin typeface="Visual Geez Unicode" panose="020B0604030504040204" pitchFamily="34" charset="0"/>
              </a:rPr>
              <a:t>7. </a:t>
            </a:r>
            <a:r>
              <a:rPr lang="x-none" sz="2400" b="1">
                <a:latin typeface="Visual Geez Unicode" panose="020B0604030504040204" pitchFamily="34" charset="0"/>
              </a:rPr>
              <a:t>የደመወዝ መረጃ ለውጥ</a:t>
            </a:r>
            <a:endParaRPr lang="en-US" sz="2400" b="1" dirty="0">
              <a:latin typeface="Visual Geez Unicode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80000"/>
              </a:lnSpc>
              <a:buFont typeface="Arial" pitchFamily="34" charset="0"/>
              <a:buAutoNum type="arabicPeriod"/>
            </a:pP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 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አሠሪው 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ሠራተኛው </a:t>
            </a:r>
            <a:r>
              <a:rPr lang="am-ET" sz="24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ደመወዝ ለውጥ ሲኖረው 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ይህንኑ ለውጥ በተደረገበት ወር ማ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ህበራዊ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የ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ጤ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ና 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መ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ድኅን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ሲስተሙ ላይ </a:t>
            </a:r>
            <a:r>
              <a:rPr lang="am-ET" sz="24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ተገቢውን ማስተካከያ 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በ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ማድረግ </a:t>
            </a:r>
            <a:r>
              <a:rPr lang="en-US" sz="24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ለኢትዮጵያ</a:t>
            </a:r>
            <a:r>
              <a:rPr lang="en-US" sz="24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ያሳውቃሉ</a:t>
            </a:r>
            <a:r>
              <a:rPr lang="am-ET" sz="24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  <a:endParaRPr lang="en-US" sz="24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180000"/>
              </a:lnSpc>
              <a:buFont typeface="Arial" pitchFamily="34" charset="0"/>
              <a:buAutoNum type="arabicPeriod"/>
            </a:pP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በአሠሪው የተደረገው የደመወዝ ለውጥ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በ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ዋናው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በክላስተር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በ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ቅ/ጽ/ቤ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ት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ተረጋገጦ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ማስተካከያው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እንዲመዘገብ</a:t>
            </a:r>
            <a:r>
              <a:rPr lang="en-US" sz="24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400" dirty="0" err="1">
                <a:latin typeface="Visual Geez Unicode" panose="020B0604030504040204" pitchFamily="34" charset="0"/>
                <a:ea typeface="+mj-ea"/>
                <a:cs typeface="+mj-cs"/>
              </a:rPr>
              <a:t>ያደርጋል</a:t>
            </a:r>
            <a:r>
              <a:rPr lang="am-ET" sz="24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24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19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r>
              <a:rPr lang="en-US" sz="2700" b="1" dirty="0">
                <a:latin typeface="Visual Geez Unicode" panose="020B0604030504040204" pitchFamily="34" charset="0"/>
              </a:rPr>
              <a:t>8. </a:t>
            </a:r>
            <a:r>
              <a:rPr lang="x-none" sz="2700" b="1">
                <a:latin typeface="Visual Geez Unicode" panose="020B0604030504040204" pitchFamily="34" charset="0"/>
              </a:rPr>
              <a:t>የአባልነት መቋረጥ ጋር ተያይዞ የሚከናወኑ ተግባራት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 </a:t>
            </a:r>
            <a:r>
              <a:rPr lang="am-ET" sz="26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የአሠሪው </a:t>
            </a:r>
            <a:r>
              <a:rPr lang="am-ET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የሰው ሀብት አስተዳደር </a:t>
            </a:r>
            <a:r>
              <a:rPr lang="am-ET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በማንኛውም ሁኔታ ከሥራ ገበታው የተሰናበተ ወይ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ም በሥራ ላይ ቢሆንም የደመወዝ ክፍያው በተለያየ ምክንያት የተቋረጠን ወይም </a:t>
            </a:r>
            <a:r>
              <a:rPr lang="am-ET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በሞት የተለየን ሠራተኛ 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ወቅታዊ መረጃ በማ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ህበራዊ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 </a:t>
            </a:r>
            <a:r>
              <a:rPr lang="am-ET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ሲስተም ይመዘግባል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26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በዚህ አንቀጽ ንዑስ 1 የተደረገውን ለውጥ በማየት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ሰራተኛው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አባሉ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የተመ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ዘገ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በበት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የዋናው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የክላስተር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የ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ቅ/ጽ/ቤት በሲስተም ላይ </a:t>
            </a:r>
            <a:r>
              <a:rPr lang="am-ET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የገባውን መረጃ ትክክለኛነት በማጣራት አባልነቱ እንዲቋረጥ ያደርጋል።</a:t>
            </a:r>
            <a:endParaRPr lang="en-US" sz="2600" dirty="0">
              <a:solidFill>
                <a:srgbClr val="FF000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16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latin typeface="Visual Geez Unicode" panose="020B0604030504040204" pitchFamily="34" charset="0"/>
              </a:rPr>
              <a:t/>
            </a:r>
            <a:br>
              <a:rPr lang="en-US" sz="2000" b="1" dirty="0" smtClean="0">
                <a:latin typeface="Visual Geez Unicode" panose="020B0604030504040204" pitchFamily="34" charset="0"/>
              </a:rPr>
            </a:br>
            <a:r>
              <a:rPr lang="am-ET" sz="2700" b="1" dirty="0" smtClean="0">
                <a:solidFill>
                  <a:srgbClr val="00B050"/>
                </a:solidFill>
                <a:latin typeface="Visual Geez Unicode" panose="020B0604030504040204" pitchFamily="34" charset="0"/>
              </a:rPr>
              <a:t>ክፍል </a:t>
            </a:r>
            <a:r>
              <a:rPr lang="en-US" sz="2700" b="1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ሶስት</a:t>
            </a:r>
            <a:r>
              <a:rPr lang="en-US" sz="2700" b="1" dirty="0">
                <a:solidFill>
                  <a:srgbClr val="00B050"/>
                </a:solidFill>
                <a:latin typeface="Visual Geez Unicode" panose="020B0604030504040204" pitchFamily="34" charset="0"/>
              </a:rPr>
              <a:t>- </a:t>
            </a:r>
            <a:r>
              <a:rPr lang="en-US" sz="2700" b="1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የመዋጮ</a:t>
            </a:r>
            <a:r>
              <a:rPr lang="en-US" sz="2700" b="1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2700" b="1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አሰባሰብና</a:t>
            </a:r>
            <a:r>
              <a:rPr lang="en-US" sz="2700" b="1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2700" b="1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አስተላለፍ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lnSpc>
                <a:spcPct val="200000"/>
              </a:lnSpc>
              <a:buNone/>
            </a:pPr>
            <a:r>
              <a:rPr lang="en-US" sz="2900" b="1" dirty="0" smtClean="0">
                <a:latin typeface="Visual Geez Unicode" panose="020B0604030504040204" pitchFamily="34" charset="0"/>
                <a:ea typeface="+mj-ea"/>
                <a:cs typeface="+mj-cs"/>
              </a:rPr>
              <a:t>9. </a:t>
            </a:r>
            <a:r>
              <a:rPr lang="x-none" sz="2900" b="1" smtClean="0">
                <a:latin typeface="Visual Geez Unicode" panose="020B0604030504040204" pitchFamily="34" charset="0"/>
                <a:ea typeface="+mj-ea"/>
                <a:cs typeface="+mj-cs"/>
              </a:rPr>
              <a:t>የመዋጮ </a:t>
            </a:r>
            <a:r>
              <a:rPr lang="x-none" sz="2900" b="1">
                <a:latin typeface="Visual Geez Unicode" panose="020B0604030504040204" pitchFamily="34" charset="0"/>
                <a:ea typeface="+mj-ea"/>
                <a:cs typeface="+mj-cs"/>
              </a:rPr>
              <a:t>አሰባሰብና </a:t>
            </a:r>
            <a:r>
              <a:rPr lang="am-ET" sz="2900" b="1" dirty="0">
                <a:latin typeface="Visual Geez Unicode" panose="020B0604030504040204" pitchFamily="34" charset="0"/>
                <a:ea typeface="+mj-ea"/>
                <a:cs typeface="+mj-cs"/>
              </a:rPr>
              <a:t>አስተላለፍ</a:t>
            </a:r>
            <a:endParaRPr lang="en-US" sz="2900" b="1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የጤናው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የመንግስት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ሰራተኛን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የማህበራዊ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መዋጮ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በጤና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አዋጅ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1362/2017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32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ንኡስ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2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መሠረት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አሰሪው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የሰራተኛውን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የመንግስት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ድርሻ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በማስላት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ሙሉ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መዋጮውን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ካልተጣራ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ደመወዝ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6% (6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በመቶ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)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በየወሩ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በመሰብሰብ</a:t>
            </a:r>
            <a:r>
              <a:rPr lang="en-US" sz="2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ወደ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ማህበራዊ የጤና መድህን የባንክ ሂሳብ በየወሩ ገቢ ማድረግ ይኖርበታል።</a:t>
            </a:r>
            <a:endParaRPr lang="en-US" sz="26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የዚህ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1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ላይ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የተጠቀሰው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ቢኖርም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ሰራተኞች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የሚያስፈልገው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የ6%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የመዋጮ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መጠን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እንደአግባብነቱ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ለፌደራል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አሰሪ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መስሪያ</a:t>
            </a:r>
            <a:r>
              <a:rPr lang="en-US" sz="26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26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በገንዘብ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ሚኒቴር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እንዲሁም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ለክልል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አስሪ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መስሪያ</a:t>
            </a:r>
            <a:r>
              <a:rPr lang="en-US" sz="26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26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በክልል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ገንዘብ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ቢሮዎች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በመሰብሰብ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ወደ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ማህበራዊ የጤና መድህን የባንክ ሂሳብ በየወሩ ገቢ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ሊያደርግ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የተሰበሰበው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የ</a:t>
            </a:r>
            <a:r>
              <a:rPr lang="am-ET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መዋ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ጮ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ገንዘብ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ለሠራተ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ኛው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የወር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ደመወዝ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ከ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ሚከፈልበት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ወር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መጨረሻ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ቀን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latin typeface="Visual Geez Unicode" panose="020B0604030504040204" pitchFamily="34" charset="0"/>
                <a:ea typeface="+mj-ea"/>
                <a:cs typeface="+mj-cs"/>
              </a:rPr>
              <a:t>አንስቶ</a:t>
            </a:r>
            <a:r>
              <a:rPr lang="en-US" sz="2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</a:t>
            </a:r>
            <a:r>
              <a:rPr lang="am-ET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10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ቀናት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ውስጥ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ገቢ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መደረግ</a:t>
            </a:r>
            <a:r>
              <a:rPr lang="en-US" sz="26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አለበት</a:t>
            </a:r>
            <a:r>
              <a:rPr lang="am-ET" sz="26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26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41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3600" b="1" dirty="0">
                <a:latin typeface="Visual Geez Unicode" panose="020B0604030504040204" pitchFamily="34" charset="0"/>
              </a:rPr>
              <a:t>9. </a:t>
            </a:r>
            <a:r>
              <a:rPr lang="x-none" sz="3600" b="1">
                <a:latin typeface="Visual Geez Unicode" panose="020B0604030504040204" pitchFamily="34" charset="0"/>
              </a:rPr>
              <a:t>የመዋጮ አሰባሰብና </a:t>
            </a:r>
            <a:r>
              <a:rPr lang="am-ET" sz="3600" b="1" dirty="0" smtClean="0">
                <a:latin typeface="Visual Geez Unicode" panose="020B0604030504040204" pitchFamily="34" charset="0"/>
              </a:rPr>
              <a:t>አስተላለፍ</a:t>
            </a:r>
            <a:r>
              <a:rPr lang="en-US" sz="3600" b="1" dirty="0" smtClean="0">
                <a:latin typeface="Visual Geez Unicode" panose="020B0604030504040204" pitchFamily="34" charset="0"/>
              </a:rPr>
              <a:t> ..</a:t>
            </a:r>
            <a:r>
              <a:rPr lang="en-US" sz="3600" b="1" dirty="0" err="1" smtClean="0">
                <a:latin typeface="Visual Geez Unicode" panose="020B0604030504040204" pitchFamily="34" charset="0"/>
              </a:rPr>
              <a:t>የቀጠለ</a:t>
            </a:r>
            <a:r>
              <a:rPr lang="en-US" b="1" dirty="0">
                <a:latin typeface="Visual Geez Unicode" panose="020B0604030504040204" pitchFamily="34" charset="0"/>
              </a:rPr>
              <a:t/>
            </a:r>
            <a:br>
              <a:rPr lang="en-US" b="1" dirty="0">
                <a:latin typeface="Visual Geez Unicode" panose="020B060403050404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0"/>
            <a:ext cx="8839200" cy="57150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4. </a:t>
            </a:r>
            <a:r>
              <a:rPr lang="am-ET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በሁሉም አካባቢዎች የሚሰበሰበው መዋጮ ገቢ የሚደረገው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በኢትዮጵያ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ስም </a:t>
            </a:r>
            <a:r>
              <a:rPr lang="am-ET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ለማህበራዊ የጤና መድህን መዋጮ መሰብሰቢያ በተከፈተ  የባንክ ሂሳብ ብቻ ይሆናል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19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lvl="0" algn="just">
              <a:lnSpc>
                <a:spcPct val="150000"/>
              </a:lnSpc>
              <a:buNone/>
            </a:pP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5. የ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የክላስተር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/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ቅርንጫፍ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ጽ/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የተከፈተውን </a:t>
            </a:r>
            <a:r>
              <a:rPr lang="am-ET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የባንክ ሂሳብ ቁጥር ለሚመለከታቸው ሁሉ ማሳወቅ 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ይኖርበታል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lvl="0" algn="just">
              <a:lnSpc>
                <a:spcPct val="15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6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. የ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 ወደ ባንክ ሂሳቡ ገቢ ለተደረገው የመዋጮ መጠን </a:t>
            </a:r>
            <a:r>
              <a:rPr lang="am-ET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ደረሰኝ ወይም የክፍያ ማረጋገጫ ይሰጣል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19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285750" lvl="0" indent="-285750" algn="just">
              <a:lnSpc>
                <a:spcPct val="150000"/>
              </a:lnSpc>
              <a:buNone/>
            </a:pP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7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. </a:t>
            </a:r>
            <a:r>
              <a:rPr lang="en-US" sz="19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am-ET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በየወሩ የተላለፈለት መዋጮ መጠን እና በ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አሰሪ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ቤቱ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 ውስጥ ያለውን የሠራተኛ ብዛት ትክክለኛነት ለማረጋገጥ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ከአሰሪው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መ/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/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ተቋማት የሚላክለትን የደመወዝ መክፈያ ሰነድ እንደአስፈላጊነቱ </a:t>
            </a:r>
            <a:r>
              <a:rPr lang="am-ET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የማጣራት ሥራ ይሠራል።</a:t>
            </a:r>
            <a:endParaRPr lang="en-US" sz="19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300" b="1" dirty="0" smtClean="0">
                <a:latin typeface="Visual Geez Unicode" panose="020B0604030504040204" pitchFamily="34" charset="0"/>
              </a:rPr>
              <a:t/>
            </a:r>
            <a:br>
              <a:rPr lang="en-US" sz="2300" b="1" dirty="0" smtClean="0">
                <a:latin typeface="Visual Geez Unicode" panose="020B0604030504040204" pitchFamily="34" charset="0"/>
              </a:rPr>
            </a:br>
            <a:r>
              <a:rPr lang="en-US" sz="2300" b="1" dirty="0" smtClean="0">
                <a:latin typeface="Visual Geez Unicode" panose="020B0604030504040204" pitchFamily="34" charset="0"/>
              </a:rPr>
              <a:t>10.</a:t>
            </a:r>
            <a:r>
              <a:rPr lang="x-none" sz="2300" b="1">
                <a:latin typeface="Visual Geez Unicode" panose="020B0604030504040204" pitchFamily="34" charset="0"/>
              </a:rPr>
              <a:t>የገቢ አሰባሰብ ክትትል እና ቁጥጥር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lnSpc>
                <a:spcPct val="190000"/>
              </a:lnSpc>
              <a:buFont typeface="Arial" pitchFamily="34" charset="0"/>
              <a:buAutoNum type="arabicPeriod"/>
            </a:pP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 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ለማህበራዊ የጤና መድህን ገቢ የተደረገው የአሠሪው እና የሠራተኛው የመዋጮ ድርሻ 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አሠሪው ካለው የሠራተኛ ብዛት እና የደመወዝ መጠን ጋር የተጣጣመ መሆኑን </a:t>
            </a:r>
            <a:r>
              <a:rPr lang="en-US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ሚቀርቡለት ሰነዶችን በመመርመር 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ወይም 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በአሠሪው ዘንድ በአካል በመገኘት 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ቁጥጥር እና ክትትል ይደ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ረ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ጋል።</a:t>
            </a:r>
            <a:endParaRPr lang="en-US" sz="27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indent="-514350" algn="just">
              <a:lnSpc>
                <a:spcPct val="190000"/>
              </a:lnSpc>
              <a:buFont typeface="Arial" pitchFamily="34" charset="0"/>
              <a:buAutoNum type="arabicPeriod"/>
            </a:pPr>
            <a:r>
              <a:rPr lang="en-US" sz="27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በፌደራል</a:t>
            </a:r>
            <a:r>
              <a:rPr lang="en-US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አሰሪ</a:t>
            </a:r>
            <a:r>
              <a:rPr lang="en-US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መ/ቤቶች 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የክትትልና ቁጥጥር ሥራ የሚከናወነው 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በ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ዋና መ/ቤት ይሆናል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27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indent="-514350" algn="just">
              <a:lnSpc>
                <a:spcPct val="190000"/>
              </a:lnSpc>
              <a:buFont typeface="Arial" pitchFamily="34" charset="0"/>
              <a:buAutoNum type="arabicPeriod"/>
            </a:pP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ክላስተር </a:t>
            </a:r>
            <a:r>
              <a:rPr lang="en-US" sz="27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ቅ/ጽ/ቤ</a:t>
            </a:r>
            <a:r>
              <a:rPr lang="en-US" sz="27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ቶች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በአጥቢያቸው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የ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ሚገኙ </a:t>
            </a:r>
            <a:r>
              <a:rPr lang="am-ET" sz="27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ለፌደራል</a:t>
            </a:r>
            <a:r>
              <a:rPr lang="en-US" sz="27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ተጠሪ</a:t>
            </a:r>
            <a:r>
              <a:rPr lang="en-US" sz="27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የሆኑ</a:t>
            </a:r>
            <a:r>
              <a:rPr lang="am-ET" sz="27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700" dirty="0" err="1">
                <a:solidFill>
                  <a:srgbClr val="00B0F0"/>
                </a:solidFill>
                <a:latin typeface="Visual Geez Unicode" panose="020B0604030504040204" pitchFamily="34" charset="0"/>
              </a:rPr>
              <a:t>አሰሪ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</a:rPr>
              <a:t> 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</a:rPr>
              <a:t>መ/ቤቶች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</a:rPr>
              <a:t>ን</a:t>
            </a:r>
            <a:r>
              <a:rPr lang="en-US" sz="2700" dirty="0">
                <a:latin typeface="Visual Geez Unicode" panose="020B0604030504040204" pitchFamily="34" charset="0"/>
              </a:rPr>
              <a:t> </a:t>
            </a:r>
            <a:r>
              <a:rPr lang="en-US" sz="2700" dirty="0" smtClean="0">
                <a:latin typeface="Visual Geez Unicode" panose="020B0604030504040204" pitchFamily="34" charset="0"/>
              </a:rPr>
              <a:t>፣ </a:t>
            </a:r>
            <a:r>
              <a:rPr lang="en-US" sz="2700" dirty="0" err="1" smtClean="0">
                <a:latin typeface="Visual Geez Unicode" panose="020B0604030504040204" pitchFamily="34" charset="0"/>
              </a:rPr>
              <a:t>የክልል</a:t>
            </a:r>
            <a:r>
              <a:rPr lang="en-US" sz="2700" dirty="0" smtClean="0">
                <a:latin typeface="Visual Geez Unicode" panose="020B0604030504040204" pitchFamily="34" charset="0"/>
              </a:rPr>
              <a:t> </a:t>
            </a:r>
            <a:r>
              <a:rPr lang="en-US" sz="2700" dirty="0" err="1" smtClean="0">
                <a:latin typeface="Visual Geez Unicode" panose="020B0604030504040204" pitchFamily="34" charset="0"/>
              </a:rPr>
              <a:t>እና</a:t>
            </a:r>
            <a:r>
              <a:rPr lang="en-US" sz="2700" dirty="0" smtClean="0">
                <a:latin typeface="Visual Geez Unicode" panose="020B0604030504040204" pitchFamily="34" charset="0"/>
              </a:rPr>
              <a:t> </a:t>
            </a:r>
            <a:r>
              <a:rPr lang="am-ET" sz="27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ለክልል 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ተጠሪ የሆኑ </a:t>
            </a:r>
            <a:r>
              <a:rPr lang="en-US" sz="27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አሰሪ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መ/ቤቶች</a:t>
            </a:r>
            <a:r>
              <a:rPr lang="en-US" sz="27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ን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የክትትልና ቁጥጥር ሥራ ያከናውናሉ።</a:t>
            </a:r>
            <a:endParaRPr lang="en-US" sz="2700" dirty="0">
              <a:solidFill>
                <a:srgbClr val="FF000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indent="-514350" algn="just">
              <a:lnSpc>
                <a:spcPct val="190000"/>
              </a:lnSpc>
              <a:buFont typeface="Arial" pitchFamily="34" charset="0"/>
              <a:buAutoNum type="arabicPeriod"/>
            </a:pP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የቁጥጥር እና ክትትል ሥራው ሁሉንም 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የአሰሪ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የሚ</a:t>
            </a:r>
            <a:r>
              <a:rPr lang="en-US" sz="2700" dirty="0" err="1">
                <a:latin typeface="Visual Geez Unicode" panose="020B0604030504040204" pitchFamily="34" charset="0"/>
                <a:ea typeface="+mj-ea"/>
                <a:cs typeface="+mj-cs"/>
              </a:rPr>
              <a:t>ሸፍን</a:t>
            </a:r>
            <a:r>
              <a:rPr lang="en-US" sz="2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መሆን ይኖርበታል። </a:t>
            </a:r>
            <a:endParaRPr lang="en-US" sz="27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indent="-514350" algn="just">
              <a:lnSpc>
                <a:spcPct val="190000"/>
              </a:lnSpc>
              <a:buFont typeface="Arial" pitchFamily="34" charset="0"/>
              <a:buAutoNum type="arabicPeriod"/>
            </a:pPr>
            <a:r>
              <a:rPr lang="am-ET" sz="2700" dirty="0">
                <a:latin typeface="Visual Geez Unicode" panose="020B0604030504040204" pitchFamily="34" charset="0"/>
                <a:ea typeface="+mj-ea"/>
                <a:cs typeface="+mj-cs"/>
              </a:rPr>
              <a:t>በዚህ ማኑዋል መሠረት የሚደረገው ቁጥጥር ቢያንስ </a:t>
            </a:r>
            <a:r>
              <a:rPr lang="am-ET" sz="27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በአመት አንድ ጊዜ የሚደረግ ይሆናል።</a:t>
            </a:r>
            <a:endParaRPr lang="en-US" sz="2700" dirty="0">
              <a:solidFill>
                <a:srgbClr val="FF000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82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</a:pPr>
            <a:r>
              <a:rPr lang="en-US" sz="3100" b="1" u="sng" dirty="0" smtClean="0"/>
              <a:t/>
            </a:r>
            <a:br>
              <a:rPr lang="en-US" sz="3100" b="1" u="sng" dirty="0" smtClean="0"/>
            </a:br>
            <a:r>
              <a:rPr lang="en-US" sz="2700" b="1" dirty="0" smtClean="0">
                <a:latin typeface="Visual Geez Unicode" pitchFamily="2" charset="0"/>
              </a:rPr>
              <a:t>11</a:t>
            </a:r>
            <a:r>
              <a:rPr lang="en-US" sz="2700" b="1" dirty="0">
                <a:latin typeface="Visual Geez Unicode" pitchFamily="2" charset="0"/>
              </a:rPr>
              <a:t>. </a:t>
            </a:r>
            <a:r>
              <a:rPr lang="x-none" sz="2700" b="1">
                <a:latin typeface="Visual Geez Unicode" pitchFamily="2" charset="0"/>
              </a:rPr>
              <a:t>በቁጥጥር እና ክትትል ወቅት መታየት ያለባቸው ሰነዶች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80000"/>
              </a:lnSpc>
              <a:buNone/>
            </a:pP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በአሠሪ 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መ/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ላይ ቁጥጥር የሚያካሂደው የሚከተሉትን ሰነዶች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ሌሎች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አስፈላጊ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ሰነዶችን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መሠረት በማድረግ ይሆናል።</a:t>
            </a:r>
            <a:endParaRPr lang="en-US" sz="18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lvl="0" indent="0" algn="just">
              <a:lnSpc>
                <a:spcPct val="18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    1.  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ወቅታዊ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የአ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ባላት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ዝርዝር እና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የደመወዝ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መረጃ፣</a:t>
            </a:r>
            <a:endParaRPr lang="en-US" sz="18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lvl="0" indent="0" algn="just">
              <a:lnSpc>
                <a:spcPct val="18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    2. 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እያንዳንዱ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አሠሪ 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መ/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መዋጮ ገቢ ያደረገበት 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ገቢ ማስረጃ፣</a:t>
            </a:r>
            <a:endParaRPr lang="en-US" sz="18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180000"/>
              </a:lnSpc>
              <a:buNone/>
            </a:pPr>
            <a:r>
              <a:rPr lang="en-US" sz="1800" smtClean="0">
                <a:latin typeface="Visual Geez Unicode" panose="020B0604030504040204" pitchFamily="34" charset="0"/>
                <a:ea typeface="+mj-ea"/>
                <a:cs typeface="+mj-cs"/>
              </a:rPr>
              <a:t>     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3.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የአ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ሪ መ/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ቤቱ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የደመወዝ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መክፈያ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/Payroll/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መክፈያ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ሰነድ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12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2000" b="1" dirty="0" err="1">
                <a:latin typeface="Visual Geez Unicode" panose="020B0604030504040204" pitchFamily="34" charset="0"/>
              </a:rPr>
              <a:t>ክፍል</a:t>
            </a:r>
            <a:r>
              <a:rPr lang="en-US" sz="2000" b="1" dirty="0">
                <a:latin typeface="Visual Geez Unicode" panose="020B0604030504040204" pitchFamily="34" charset="0"/>
              </a:rPr>
              <a:t> </a:t>
            </a:r>
            <a:r>
              <a:rPr lang="en-US" sz="2000" b="1" dirty="0" err="1">
                <a:latin typeface="Visual Geez Unicode" panose="020B0604030504040204" pitchFamily="34" charset="0"/>
              </a:rPr>
              <a:t>አራት</a:t>
            </a:r>
            <a:r>
              <a:rPr lang="en-US" sz="2000" b="1" dirty="0">
                <a:latin typeface="Visual Geez Unicode" panose="020B0604030504040204" pitchFamily="34" charset="0"/>
              </a:rPr>
              <a:t>- </a:t>
            </a:r>
            <a:r>
              <a:rPr lang="en-US" sz="2000" b="1" dirty="0" err="1">
                <a:latin typeface="Visual Geez Unicode" panose="020B0604030504040204" pitchFamily="34" charset="0"/>
              </a:rPr>
              <a:t>የጤና</a:t>
            </a:r>
            <a:r>
              <a:rPr lang="en-US" sz="2000" b="1" dirty="0">
                <a:latin typeface="Visual Geez Unicode" panose="020B0604030504040204" pitchFamily="34" charset="0"/>
              </a:rPr>
              <a:t> </a:t>
            </a:r>
            <a:r>
              <a:rPr lang="en-US" sz="2000" b="1" dirty="0" err="1">
                <a:latin typeface="Visual Geez Unicode" panose="020B0604030504040204" pitchFamily="34" charset="0"/>
              </a:rPr>
              <a:t>አገልግሎት</a:t>
            </a:r>
            <a:r>
              <a:rPr lang="en-US" sz="2000" b="1" dirty="0">
                <a:latin typeface="Visual Geez Unicode" panose="020B0604030504040204" pitchFamily="34" charset="0"/>
              </a:rPr>
              <a:t> </a:t>
            </a:r>
            <a:r>
              <a:rPr lang="en-US" sz="2000" b="1" dirty="0" err="1">
                <a:latin typeface="Visual Geez Unicode" panose="020B0604030504040204" pitchFamily="34" charset="0"/>
              </a:rPr>
              <a:t>ግዢ</a:t>
            </a:r>
            <a:r>
              <a:rPr lang="am-ET" sz="2000" b="1" dirty="0">
                <a:latin typeface="Visual Geez Unicode" panose="020B0604030504040204" pitchFamily="34" charset="0"/>
              </a:rPr>
              <a:t>፣ </a:t>
            </a:r>
            <a:r>
              <a:rPr lang="en-US" sz="2000" b="1" dirty="0" err="1">
                <a:latin typeface="Visual Geez Unicode" panose="020B0604030504040204" pitchFamily="34" charset="0"/>
              </a:rPr>
              <a:t>አጠቃቀም</a:t>
            </a:r>
            <a:r>
              <a:rPr lang="en-US" sz="2000" b="1" dirty="0">
                <a:latin typeface="Visual Geez Unicode" panose="020B0604030504040204" pitchFamily="34" charset="0"/>
              </a:rPr>
              <a:t> </a:t>
            </a:r>
            <a:r>
              <a:rPr lang="en-US" sz="2000" b="1" dirty="0" err="1">
                <a:latin typeface="Visual Geez Unicode" panose="020B0604030504040204" pitchFamily="34" charset="0"/>
              </a:rPr>
              <a:t>እና</a:t>
            </a:r>
            <a:r>
              <a:rPr lang="en-US" sz="2000" b="1" dirty="0">
                <a:latin typeface="Visual Geez Unicode" panose="020B0604030504040204" pitchFamily="34" charset="0"/>
              </a:rPr>
              <a:t> </a:t>
            </a:r>
            <a:r>
              <a:rPr lang="en-US" sz="2000" b="1" dirty="0" err="1">
                <a:latin typeface="Visual Geez Unicode" panose="020B0604030504040204" pitchFamily="34" charset="0"/>
              </a:rPr>
              <a:t>የህክምና</a:t>
            </a:r>
            <a:r>
              <a:rPr lang="en-US" sz="2000" b="1" dirty="0">
                <a:latin typeface="Visual Geez Unicode" panose="020B0604030504040204" pitchFamily="34" charset="0"/>
              </a:rPr>
              <a:t> </a:t>
            </a:r>
            <a:r>
              <a:rPr lang="en-US" sz="2000" b="1" dirty="0" err="1">
                <a:latin typeface="Visual Geez Unicode" panose="020B0604030504040204" pitchFamily="34" charset="0"/>
              </a:rPr>
              <a:t>ኦዲት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5791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sz="2600" b="1" dirty="0" smtClean="0">
                <a:latin typeface="Visual Geez Unicode" panose="020B0604030504040204" pitchFamily="34" charset="0"/>
                <a:ea typeface="+mj-ea"/>
                <a:cs typeface="+mj-cs"/>
              </a:rPr>
              <a:t>12. </a:t>
            </a:r>
            <a:r>
              <a:rPr lang="x-none" sz="2600" b="1" smtClean="0">
                <a:latin typeface="Visual Geez Unicode" panose="020B0604030504040204" pitchFamily="34" charset="0"/>
                <a:ea typeface="+mj-ea"/>
                <a:cs typeface="+mj-cs"/>
              </a:rPr>
              <a:t>ከጤና </a:t>
            </a:r>
            <a:r>
              <a:rPr lang="x-none" sz="2600" b="1">
                <a:latin typeface="Visual Geez Unicode" panose="020B0604030504040204" pitchFamily="34" charset="0"/>
                <a:ea typeface="+mj-ea"/>
                <a:cs typeface="+mj-cs"/>
              </a:rPr>
              <a:t>ተቋማት ጋር ውል </a:t>
            </a:r>
            <a:r>
              <a:rPr lang="x-none" sz="2600" b="1" smtClean="0">
                <a:latin typeface="Visual Geez Unicode" panose="020B0604030504040204" pitchFamily="34" charset="0"/>
                <a:ea typeface="+mj-ea"/>
                <a:cs typeface="+mj-cs"/>
              </a:rPr>
              <a:t>ስለመግባት</a:t>
            </a:r>
            <a:endParaRPr lang="en-US" sz="23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3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ከሁሉም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የመጀመሪያ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የሁለተኛና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የሶስተኛ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የመንግስት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የውል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ስምምነት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በመፈጸም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ተጠቃሚዎች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እንዲያገኙ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ያደርጋል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ተቋሙ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በውሉ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መ</a:t>
            </a:r>
            <a:r>
              <a:rPr lang="am-ET" sz="2300" dirty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በደረጃው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ማሟላት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ያለበትን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በተሟላ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መልኩ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ማቅረብ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ይኖርበታል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3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</a:t>
            </a:r>
            <a:r>
              <a:rPr lang="am-ET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ድሀ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ኒት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የላቦራቶሪ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ሌሎች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የምርመራ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ከሚሰጡ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ውል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ሊገባ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23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3 መ</a:t>
            </a:r>
            <a:r>
              <a:rPr lang="am-ET" sz="2300" dirty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ውል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የሚገባባቸውን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የሚያወዳድርበትን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መስፈርቶች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ያዘጋጃል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3 መ</a:t>
            </a:r>
            <a:r>
              <a:rPr lang="am-ET" sz="2300" dirty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የሚደረግ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ግዥ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በመንግስት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የግዥና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የፋይናንስ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አሰራር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መሰረት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3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2300" dirty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06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000" b="1" smtClean="0">
                <a:latin typeface="Visual Geez Unicode" panose="020B0604030504040204" pitchFamily="34" charset="0"/>
              </a:rPr>
              <a:t/>
            </a:r>
            <a:br>
              <a:rPr lang="en-US" sz="2000" b="1" smtClean="0">
                <a:latin typeface="Visual Geez Unicode" panose="020B0604030504040204" pitchFamily="34" charset="0"/>
              </a:rPr>
            </a:br>
            <a:r>
              <a:rPr lang="en-US" sz="2000" b="1" smtClean="0">
                <a:latin typeface="Visual Geez Unicode" panose="020B0604030504040204" pitchFamily="34" charset="0"/>
              </a:rPr>
              <a:t>13</a:t>
            </a:r>
            <a:r>
              <a:rPr lang="en-US" sz="2000" b="1" dirty="0" smtClean="0">
                <a:latin typeface="Visual Geez Unicode" panose="020B0604030504040204" pitchFamily="34" charset="0"/>
              </a:rPr>
              <a:t>. </a:t>
            </a:r>
            <a:r>
              <a:rPr lang="x-none" sz="2000" b="1" smtClean="0">
                <a:latin typeface="Visual Geez Unicode" panose="020B0604030504040204" pitchFamily="34" charset="0"/>
              </a:rPr>
              <a:t>የጤና </a:t>
            </a:r>
            <a:r>
              <a:rPr lang="x-none" sz="2000" b="1">
                <a:latin typeface="Visual Geez Unicode" panose="020B0604030504040204" pitchFamily="34" charset="0"/>
              </a:rPr>
              <a:t>አገልግሎት ፓኬጅ /የጥቅም ማእቀፍ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867400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ለተጠቃሚው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የሚሰጠው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የጥቅም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ማእቀፍ</a:t>
            </a:r>
            <a:r>
              <a:rPr lang="en-US" sz="19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በደንቡ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3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የተዘረዘሩትን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endParaRPr lang="en-US" sz="1900" dirty="0" smtClean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-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በተመላላሽ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ህክምና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/Out Patient service/ 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- 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በተኝቶ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ህክምና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/Inpatient Service/፣ </a:t>
            </a:r>
            <a:endParaRPr lang="en-US" sz="1900" dirty="0" smtClean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-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የወሊድ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(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deliveryservice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)፣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-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የቀዶ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ህክምና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(surgical service)፣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በህክምና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ባለሙያዎች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የታዘዙ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ምርመራዎች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በመድሃኒት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የተካተቱ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ጽንሰ-ስም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መድሃኒቶች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(diagnostic tests and generic drugs)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የሚሠጡ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ይሆናሉ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228600" indent="-22860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2.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የዚህ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1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ቢኖርም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ለማንኛውም</a:t>
            </a:r>
            <a:r>
              <a:rPr lang="en-US" sz="19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ያለክፍያ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እንዲሰጡ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በጤና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ሚኒስቴር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የተለዩ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በጥቅም</a:t>
            </a:r>
            <a:r>
              <a:rPr lang="en-US" sz="19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ማዕቀፉ</a:t>
            </a:r>
            <a:r>
              <a:rPr lang="en-US" sz="19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ውስጥ</a:t>
            </a:r>
            <a:r>
              <a:rPr lang="en-US" sz="19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አይካተቱም</a:t>
            </a:r>
            <a:r>
              <a:rPr lang="en-US" sz="19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228600" indent="-22860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3. </a:t>
            </a:r>
            <a:r>
              <a:rPr lang="en-US" sz="19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በደንቡ</a:t>
            </a:r>
            <a:r>
              <a:rPr lang="en-US" sz="19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3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2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ተዘረዘሩት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በማህበራዊ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የጥቅም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ማዕቀፍ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ውስጥ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አይካተቱም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4.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በማህበራዊ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ስርዓቱ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የሚሸፈኑ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ከውል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ሰነድ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አባሪ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ይደረጋል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55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2200" b="1" u="sng" dirty="0" smtClean="0"/>
              <a:t/>
            </a:r>
            <a:br>
              <a:rPr lang="en-US" sz="2200" b="1" u="sng" dirty="0" smtClean="0"/>
            </a:br>
            <a:r>
              <a:rPr lang="en-US" sz="2200" b="1" u="sng" dirty="0" err="1" smtClean="0"/>
              <a:t>የጤናው</a:t>
            </a:r>
            <a:r>
              <a:rPr lang="en-US" sz="2200" b="1" u="sng" dirty="0" smtClean="0"/>
              <a:t> </a:t>
            </a:r>
            <a:r>
              <a:rPr lang="en-US" sz="2200" b="1" u="sng" dirty="0" err="1"/>
              <a:t>ዘርፍ</a:t>
            </a:r>
            <a:r>
              <a:rPr lang="en-US" sz="2200" b="1" u="sng" dirty="0"/>
              <a:t> </a:t>
            </a:r>
            <a:r>
              <a:rPr lang="en-US" sz="2200" b="1" u="sng" dirty="0" err="1"/>
              <a:t>የመንግስት</a:t>
            </a:r>
            <a:r>
              <a:rPr lang="en-US" sz="2200" b="1" u="sng" dirty="0"/>
              <a:t> </a:t>
            </a:r>
            <a:r>
              <a:rPr lang="en-US" sz="2200" b="1" u="sng" dirty="0" err="1"/>
              <a:t>ሰራተኞች</a:t>
            </a:r>
            <a:r>
              <a:rPr lang="en-US" sz="2200" b="1" u="sng" dirty="0"/>
              <a:t> </a:t>
            </a:r>
            <a:r>
              <a:rPr lang="am-ET" sz="2200" b="1" u="sng" dirty="0"/>
              <a:t>የ</a:t>
            </a:r>
            <a:r>
              <a:rPr lang="en-US" sz="2200" b="1" u="sng" dirty="0" err="1"/>
              <a:t>ማህበራዊ</a:t>
            </a:r>
            <a:r>
              <a:rPr lang="en-US" sz="2200" b="1" u="sng" dirty="0"/>
              <a:t> </a:t>
            </a:r>
            <a:r>
              <a:rPr lang="en-US" sz="2200" b="1" u="sng" dirty="0" err="1"/>
              <a:t>ጤና</a:t>
            </a:r>
            <a:r>
              <a:rPr lang="en-US" sz="2200" b="1" u="sng" dirty="0"/>
              <a:t> </a:t>
            </a:r>
            <a:r>
              <a:rPr lang="en-US" sz="2200" b="1" u="sng" dirty="0" err="1"/>
              <a:t>መድኅን</a:t>
            </a:r>
            <a:r>
              <a:rPr lang="en-US" sz="2200" b="1" u="sng" dirty="0"/>
              <a:t> </a:t>
            </a:r>
            <a:r>
              <a:rPr lang="en-US" sz="2200" b="1" u="sng" dirty="0" err="1"/>
              <a:t>የትግበራ</a:t>
            </a:r>
            <a:r>
              <a:rPr lang="en-US" sz="2200" b="1" u="sng" dirty="0"/>
              <a:t> </a:t>
            </a:r>
            <a:r>
              <a:rPr lang="en-US" sz="2200" b="1" u="sng" dirty="0" err="1"/>
              <a:t>ማኑዋል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 err="1" smtClean="0"/>
              <a:t>የማህበራዊ</a:t>
            </a:r>
            <a:r>
              <a:rPr lang="en-US" dirty="0" smtClean="0"/>
              <a:t> </a:t>
            </a:r>
            <a:r>
              <a:rPr lang="am-ET" dirty="0"/>
              <a:t>የ</a:t>
            </a:r>
            <a:r>
              <a:rPr lang="en-US" dirty="0" err="1"/>
              <a:t>ጤና</a:t>
            </a:r>
            <a:r>
              <a:rPr lang="en-US" dirty="0"/>
              <a:t> </a:t>
            </a:r>
            <a:r>
              <a:rPr lang="en-US" dirty="0" err="1"/>
              <a:t>መድ</a:t>
            </a:r>
            <a:r>
              <a:rPr lang="am-ET" dirty="0"/>
              <a:t>ኅ</a:t>
            </a:r>
            <a:r>
              <a:rPr lang="en-US" dirty="0"/>
              <a:t>ን </a:t>
            </a:r>
            <a:r>
              <a:rPr lang="en-US" dirty="0" err="1"/>
              <a:t>ስርዓትን</a:t>
            </a:r>
            <a:r>
              <a:rPr lang="en-US" dirty="0"/>
              <a:t> </a:t>
            </a:r>
            <a:r>
              <a:rPr lang="en-US" dirty="0" err="1"/>
              <a:t>ለማስፈጸም</a:t>
            </a:r>
            <a:r>
              <a:rPr lang="en-US" dirty="0"/>
              <a:t> </a:t>
            </a:r>
            <a:r>
              <a:rPr lang="en-US" dirty="0" err="1"/>
              <a:t>የወጡትን</a:t>
            </a:r>
            <a:r>
              <a:rPr lang="en-US" dirty="0"/>
              <a:t> </a:t>
            </a:r>
            <a:r>
              <a:rPr lang="en-US" dirty="0" err="1"/>
              <a:t>አዋጅ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690/2002፣ </a:t>
            </a:r>
            <a:r>
              <a:rPr lang="en-US" dirty="0" err="1"/>
              <a:t>ደንብ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271/2005 </a:t>
            </a:r>
            <a:r>
              <a:rPr lang="en-US" dirty="0" err="1"/>
              <a:t>እንዲሁም</a:t>
            </a:r>
            <a:r>
              <a:rPr lang="en-US" dirty="0"/>
              <a:t> </a:t>
            </a:r>
            <a:r>
              <a:rPr lang="en-US" dirty="0" err="1"/>
              <a:t>በጤና</a:t>
            </a:r>
            <a:r>
              <a:rPr lang="en-US" dirty="0"/>
              <a:t> </a:t>
            </a:r>
            <a:r>
              <a:rPr lang="en-US" dirty="0" err="1" smtClean="0"/>
              <a:t>አገልግሎት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/>
              <a:t>አስተዳደር</a:t>
            </a:r>
            <a:r>
              <a:rPr lang="en-US" dirty="0"/>
              <a:t>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ቁጥጥር</a:t>
            </a:r>
            <a:r>
              <a:rPr lang="en-US" dirty="0"/>
              <a:t>  </a:t>
            </a:r>
            <a:r>
              <a:rPr lang="en-US" dirty="0" err="1"/>
              <a:t>አዋጅ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1362/2017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የተቀመጠዉን</a:t>
            </a:r>
            <a:r>
              <a:rPr lang="en-US" dirty="0"/>
              <a:t> </a:t>
            </a:r>
            <a:r>
              <a:rPr lang="en-US" dirty="0" err="1"/>
              <a:t>የጤናዉ</a:t>
            </a:r>
            <a:r>
              <a:rPr lang="en-US" dirty="0"/>
              <a:t> </a:t>
            </a:r>
            <a:r>
              <a:rPr lang="en-US" dirty="0" err="1"/>
              <a:t>ዘርፍ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ሰራተኞች</a:t>
            </a:r>
            <a:r>
              <a:rPr lang="en-US" dirty="0"/>
              <a:t> </a:t>
            </a:r>
            <a:r>
              <a:rPr lang="en-US" dirty="0" err="1"/>
              <a:t>የጤና</a:t>
            </a:r>
            <a:r>
              <a:rPr lang="en-US" dirty="0"/>
              <a:t> </a:t>
            </a:r>
            <a:r>
              <a:rPr lang="en-US" dirty="0" err="1"/>
              <a:t>መድህን</a:t>
            </a:r>
            <a:r>
              <a:rPr lang="en-US" dirty="0"/>
              <a:t> </a:t>
            </a:r>
            <a:r>
              <a:rPr lang="en-US" dirty="0" err="1"/>
              <a:t>ተጠቃሚነት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ተግባራዊ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ለማድረግ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የአሰራር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ስርዓት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በዝርዝር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ማስቀመጥ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አስፈላጊ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በመሆኑ</a:t>
            </a:r>
            <a:r>
              <a:rPr lang="en-US" dirty="0">
                <a:solidFill>
                  <a:srgbClr val="FF0000"/>
                </a:solidFill>
              </a:rPr>
              <a:t>፣</a:t>
            </a:r>
          </a:p>
          <a:p>
            <a:pPr algn="just">
              <a:lnSpc>
                <a:spcPct val="170000"/>
              </a:lnSpc>
            </a:pPr>
            <a:r>
              <a:rPr lang="en-US" dirty="0" err="1"/>
              <a:t>የጤናው</a:t>
            </a:r>
            <a:r>
              <a:rPr lang="en-US" dirty="0"/>
              <a:t> </a:t>
            </a:r>
            <a:r>
              <a:rPr lang="en-US" dirty="0" err="1"/>
              <a:t>ዘርፍ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ሰራተኞች</a:t>
            </a:r>
            <a:r>
              <a:rPr lang="en-US" dirty="0"/>
              <a:t> </a:t>
            </a:r>
            <a:r>
              <a:rPr lang="en-US" dirty="0" err="1"/>
              <a:t>የማህበራዊ</a:t>
            </a:r>
            <a:r>
              <a:rPr lang="en-US" dirty="0"/>
              <a:t> </a:t>
            </a:r>
            <a:r>
              <a:rPr lang="en-US" dirty="0" err="1"/>
              <a:t>የጤና</a:t>
            </a:r>
            <a:r>
              <a:rPr lang="en-US" dirty="0"/>
              <a:t> </a:t>
            </a:r>
            <a:r>
              <a:rPr lang="en-US" dirty="0" err="1"/>
              <a:t>መድህኑ</a:t>
            </a:r>
            <a:r>
              <a:rPr lang="en-US" dirty="0"/>
              <a:t> </a:t>
            </a:r>
            <a:r>
              <a:rPr lang="en-US" dirty="0" err="1"/>
              <a:t>አባል</a:t>
            </a:r>
            <a:r>
              <a:rPr lang="en-US" dirty="0"/>
              <a:t> </a:t>
            </a:r>
            <a:r>
              <a:rPr lang="en-US" dirty="0" err="1"/>
              <a:t>ለማድረግ</a:t>
            </a:r>
            <a:r>
              <a:rPr lang="en-US" dirty="0"/>
              <a:t>፣ </a:t>
            </a:r>
            <a:r>
              <a:rPr lang="am-ET" dirty="0"/>
              <a:t>የአባላት ምዝገባ ስርዓቱ የተሳለጠ እና በአሠሪ ተቋማት </a:t>
            </a:r>
            <a:r>
              <a:rPr lang="en-US" dirty="0"/>
              <a:t>መ</a:t>
            </a:r>
            <a:r>
              <a:rPr lang="am-ET" dirty="0"/>
              <a:t>ካከል በመናበብ ለመሥራት እና የምዝገባ ስርዓቱን በቴክኖሎጂ የታገዘ በማድረግ ውጤታማ ስርዓት </a:t>
            </a:r>
            <a:r>
              <a:rPr lang="en-US" dirty="0" smtClean="0"/>
              <a:t> </a:t>
            </a:r>
            <a:r>
              <a:rPr lang="am-ET" dirty="0" smtClean="0"/>
              <a:t>መዘርጋት</a:t>
            </a:r>
            <a:r>
              <a:rPr lang="en-US" dirty="0" smtClean="0"/>
              <a:t> </a:t>
            </a:r>
            <a:r>
              <a:rPr lang="en-US" dirty="0" err="1" smtClean="0"/>
              <a:t>በማስፈለጉ</a:t>
            </a:r>
            <a:r>
              <a:rPr lang="am-ET" dirty="0" smtClean="0"/>
              <a:t>፣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US" dirty="0"/>
              <a:t>  </a:t>
            </a:r>
            <a:r>
              <a:rPr lang="en-US" dirty="0" err="1"/>
              <a:t>ከጤናው</a:t>
            </a:r>
            <a:r>
              <a:rPr lang="en-US" dirty="0"/>
              <a:t> </a:t>
            </a:r>
            <a:r>
              <a:rPr lang="en-US" dirty="0" err="1"/>
              <a:t>ዘርፍ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ሰራተኞች</a:t>
            </a:r>
            <a:r>
              <a:rPr lang="en-US" b="1" u="sng" dirty="0"/>
              <a:t> </a:t>
            </a:r>
            <a:r>
              <a:rPr lang="en-US" dirty="0" err="1"/>
              <a:t>የማህበራዊ</a:t>
            </a:r>
            <a:r>
              <a:rPr lang="en-US" dirty="0"/>
              <a:t> </a:t>
            </a:r>
            <a:r>
              <a:rPr lang="am-ET" dirty="0"/>
              <a:t>የ</a:t>
            </a:r>
            <a:r>
              <a:rPr lang="en-US" dirty="0" err="1"/>
              <a:t>ጤና</a:t>
            </a:r>
            <a:r>
              <a:rPr lang="en-US" dirty="0"/>
              <a:t> </a:t>
            </a:r>
            <a:r>
              <a:rPr lang="en-US" dirty="0" err="1"/>
              <a:t>መድ</a:t>
            </a:r>
            <a:r>
              <a:rPr lang="am-ET" dirty="0"/>
              <a:t>ኅ</a:t>
            </a:r>
            <a:r>
              <a:rPr lang="en-US" dirty="0"/>
              <a:t>ን </a:t>
            </a:r>
            <a:r>
              <a:rPr lang="en-US" dirty="0" err="1" smtClean="0"/>
              <a:t>ስርዓቱን</a:t>
            </a:r>
            <a:r>
              <a:rPr lang="en-US" dirty="0" smtClean="0"/>
              <a:t> </a:t>
            </a:r>
            <a:r>
              <a:rPr lang="en-US" dirty="0" err="1"/>
              <a:t>ወጪ</a:t>
            </a:r>
            <a:r>
              <a:rPr lang="en-US" dirty="0"/>
              <a:t> </a:t>
            </a:r>
            <a:r>
              <a:rPr lang="en-US" dirty="0" err="1"/>
              <a:t>ቆጣቢ</a:t>
            </a:r>
            <a:r>
              <a:rPr lang="en-US" dirty="0"/>
              <a:t> </a:t>
            </a:r>
            <a:r>
              <a:rPr lang="en-US" dirty="0" err="1"/>
              <a:t>በሆነ</a:t>
            </a:r>
            <a:r>
              <a:rPr lang="en-US" dirty="0"/>
              <a:t> </a:t>
            </a:r>
            <a:r>
              <a:rPr lang="en-US" dirty="0" err="1"/>
              <a:t>መልኩ</a:t>
            </a:r>
            <a:r>
              <a:rPr lang="en-US" dirty="0"/>
              <a:t> </a:t>
            </a:r>
            <a:r>
              <a:rPr lang="en-US" dirty="0" err="1"/>
              <a:t>ለማንቀሳቀስ፣የሚሰበሰበውን</a:t>
            </a:r>
            <a:r>
              <a:rPr lang="en-US" dirty="0"/>
              <a:t>  </a:t>
            </a:r>
            <a:r>
              <a:rPr lang="en-US" dirty="0" err="1"/>
              <a:t>ፋይናንስ</a:t>
            </a:r>
            <a:r>
              <a:rPr lang="en-US" dirty="0"/>
              <a:t> </a:t>
            </a:r>
            <a:r>
              <a:rPr lang="en-US" dirty="0" err="1"/>
              <a:t>ስርዓት</a:t>
            </a:r>
            <a:r>
              <a:rPr lang="en-US" dirty="0"/>
              <a:t> </a:t>
            </a:r>
            <a:r>
              <a:rPr lang="en-US" dirty="0" err="1"/>
              <a:t>ባለው</a:t>
            </a:r>
            <a:r>
              <a:rPr lang="en-US" dirty="0"/>
              <a:t> </a:t>
            </a:r>
            <a:r>
              <a:rPr lang="en-US" dirty="0" err="1"/>
              <a:t>መንገድ</a:t>
            </a:r>
            <a:r>
              <a:rPr lang="en-US" dirty="0"/>
              <a:t> </a:t>
            </a:r>
            <a:r>
              <a:rPr lang="en-US" dirty="0" err="1"/>
              <a:t>ለማሰባሰብና</a:t>
            </a:r>
            <a:r>
              <a:rPr lang="en-US" dirty="0"/>
              <a:t> </a:t>
            </a:r>
            <a:r>
              <a:rPr lang="en-US" dirty="0" err="1"/>
              <a:t>በተገቢው</a:t>
            </a:r>
            <a:r>
              <a:rPr lang="en-US" dirty="0"/>
              <a:t> </a:t>
            </a:r>
            <a:r>
              <a:rPr lang="en-US" dirty="0" err="1"/>
              <a:t>ሁኔታ</a:t>
            </a:r>
            <a:r>
              <a:rPr lang="en-US" dirty="0"/>
              <a:t> </a:t>
            </a:r>
            <a:r>
              <a:rPr lang="en-US" dirty="0" err="1"/>
              <a:t>አገልግሎት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ለማዋል</a:t>
            </a:r>
            <a:r>
              <a:rPr lang="en-US" dirty="0"/>
              <a:t> </a:t>
            </a:r>
            <a:r>
              <a:rPr lang="en-US" dirty="0" err="1"/>
              <a:t>የአሰሪን</a:t>
            </a:r>
            <a:r>
              <a:rPr lang="en-US" dirty="0"/>
              <a:t>፣ </a:t>
            </a:r>
            <a:r>
              <a:rPr lang="en-US" dirty="0" err="1"/>
              <a:t>የጤናው</a:t>
            </a:r>
            <a:r>
              <a:rPr lang="en-US" dirty="0"/>
              <a:t> </a:t>
            </a:r>
            <a:r>
              <a:rPr lang="en-US" dirty="0" err="1"/>
              <a:t>ዘርፍ</a:t>
            </a:r>
            <a:r>
              <a:rPr lang="en-US" dirty="0"/>
              <a:t> </a:t>
            </a:r>
            <a:r>
              <a:rPr lang="en-US" dirty="0" err="1"/>
              <a:t>ሰራተኛንና</a:t>
            </a:r>
            <a:r>
              <a:rPr lang="en-US" dirty="0"/>
              <a:t>  </a:t>
            </a:r>
            <a:r>
              <a:rPr lang="en-US" dirty="0" err="1"/>
              <a:t>ተጠቃሚዎችን</a:t>
            </a:r>
            <a:r>
              <a:rPr lang="en-US" dirty="0"/>
              <a:t> </a:t>
            </a:r>
            <a:r>
              <a:rPr lang="en-US" dirty="0" err="1"/>
              <a:t>መረጃ</a:t>
            </a:r>
            <a:r>
              <a:rPr lang="en-US" dirty="0"/>
              <a:t> </a:t>
            </a:r>
            <a:r>
              <a:rPr lang="en-US" dirty="0" err="1"/>
              <a:t>በወቅቱና</a:t>
            </a:r>
            <a:r>
              <a:rPr lang="en-US" dirty="0"/>
              <a:t> </a:t>
            </a:r>
            <a:r>
              <a:rPr lang="en-US" dirty="0" err="1"/>
              <a:t>በትክክል</a:t>
            </a:r>
            <a:r>
              <a:rPr lang="en-US" dirty="0"/>
              <a:t> </a:t>
            </a:r>
            <a:r>
              <a:rPr lang="en-US" dirty="0" err="1"/>
              <a:t>ለመያዝ</a:t>
            </a:r>
            <a:r>
              <a:rPr lang="en-US" dirty="0"/>
              <a:t>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FF0000"/>
                </a:solidFill>
              </a:rPr>
              <a:t>የጤናዉ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ዘርፍ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የመንግስት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ሰራተኛን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የጤና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አገልግሎት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አጠቃቀምን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ወጥ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እና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ግልጽ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የሆነ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አሰራር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ስርዓት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መዘርጋት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አስፈላጊ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ሆኖ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በመገኘቱ</a:t>
            </a:r>
            <a:r>
              <a:rPr lang="en-US" dirty="0">
                <a:solidFill>
                  <a:srgbClr val="FF0000"/>
                </a:solidFill>
              </a:rPr>
              <a:t>፣</a:t>
            </a:r>
          </a:p>
          <a:p>
            <a:pPr algn="just">
              <a:lnSpc>
                <a:spcPct val="170000"/>
              </a:lnSpc>
            </a:pPr>
            <a:r>
              <a:rPr lang="am-ET" dirty="0"/>
              <a:t>የኢትዮጵያ የጤና መድኅን አገልግሎት </a:t>
            </a:r>
            <a:r>
              <a:rPr lang="en-US" dirty="0" err="1"/>
              <a:t>በሚኒስትሮች</a:t>
            </a:r>
            <a:r>
              <a:rPr lang="en-US" dirty="0"/>
              <a:t> </a:t>
            </a:r>
            <a:r>
              <a:rPr lang="en-US" dirty="0" err="1"/>
              <a:t>ምክር</a:t>
            </a:r>
            <a:r>
              <a:rPr lang="en-US" dirty="0"/>
              <a:t> 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ደንብ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191/2003 </a:t>
            </a:r>
            <a:r>
              <a:rPr lang="en-US" dirty="0" err="1"/>
              <a:t>አንቀጽ</a:t>
            </a:r>
            <a:r>
              <a:rPr lang="en-US" dirty="0"/>
              <a:t> 9 </a:t>
            </a:r>
            <a:r>
              <a:rPr lang="en-US" dirty="0" err="1"/>
              <a:t>ንዑስ</a:t>
            </a:r>
            <a:r>
              <a:rPr lang="en-US" dirty="0"/>
              <a:t> </a:t>
            </a:r>
            <a:r>
              <a:rPr lang="en-US" dirty="0" err="1"/>
              <a:t>አንቀጽ</a:t>
            </a:r>
            <a:r>
              <a:rPr lang="en-US" dirty="0"/>
              <a:t> 4 </a:t>
            </a:r>
            <a:r>
              <a:rPr lang="en-US" dirty="0" err="1"/>
              <a:t>በተሰጠው</a:t>
            </a:r>
            <a:r>
              <a:rPr lang="en-US" dirty="0"/>
              <a:t> </a:t>
            </a:r>
            <a:r>
              <a:rPr lang="en-US" dirty="0" err="1" smtClean="0"/>
              <a:t>ስልጣን</a:t>
            </a:r>
            <a:r>
              <a:rPr lang="en-US" dirty="0" smtClean="0"/>
              <a:t> </a:t>
            </a:r>
            <a:r>
              <a:rPr lang="en-US" dirty="0" err="1"/>
              <a:t>መሠረት</a:t>
            </a:r>
            <a:r>
              <a:rPr lang="en-US" dirty="0"/>
              <a:t> </a:t>
            </a:r>
            <a:r>
              <a:rPr lang="am-ET" dirty="0"/>
              <a:t>ይ</a:t>
            </a:r>
            <a:r>
              <a:rPr lang="en-US" dirty="0" err="1"/>
              <a:t>ህን</a:t>
            </a:r>
            <a:r>
              <a:rPr lang="en-US" dirty="0"/>
              <a:t> </a:t>
            </a:r>
            <a:r>
              <a:rPr lang="en-US" dirty="0" err="1"/>
              <a:t>ማኑዋል</a:t>
            </a:r>
            <a:r>
              <a:rPr lang="en-US" dirty="0"/>
              <a:t> አ</a:t>
            </a:r>
            <a:r>
              <a:rPr lang="am-ET" dirty="0"/>
              <a:t>ውጥቷ</a:t>
            </a:r>
            <a:r>
              <a:rPr lang="en-US" dirty="0"/>
              <a:t>ል፡፡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8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pPr lvl="2" algn="l" rtl="0">
              <a:spcBef>
                <a:spcPct val="0"/>
              </a:spcBef>
            </a:pPr>
            <a:r>
              <a:rPr lang="en-US" sz="2000" b="1" dirty="0" smtClean="0">
                <a:solidFill>
                  <a:srgbClr val="00B050"/>
                </a:solidFill>
                <a:latin typeface="Visual Geez Unicode" pitchFamily="2" charset="0"/>
              </a:rPr>
              <a:t>14. </a:t>
            </a:r>
            <a:r>
              <a:rPr lang="x-none" sz="2000" b="1" smtClean="0">
                <a:solidFill>
                  <a:srgbClr val="00B050"/>
                </a:solidFill>
                <a:latin typeface="Visual Geez Unicode" pitchFamily="2" charset="0"/>
              </a:rPr>
              <a:t>የጤና አገልግሎት አጠቃቀም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382000" cy="5867400"/>
          </a:xfrm>
        </p:spPr>
        <p:txBody>
          <a:bodyPr>
            <a:normAutofit fontScale="25000" lnSpcReduction="20000"/>
          </a:bodyPr>
          <a:lstStyle/>
          <a:p>
            <a:pPr marL="514350" lvl="1" indent="-514350" algn="just">
              <a:lnSpc>
                <a:spcPct val="210000"/>
              </a:lnSpc>
              <a:buFont typeface="Arial" pitchFamily="34" charset="0"/>
              <a:buAutoNum type="arabicPeriod"/>
            </a:pP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በመንግስት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ተቀጥሮ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የሚሰራ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ሠራተኛ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</a:t>
            </a:r>
            <a:r>
              <a:rPr lang="am-ET" sz="7200" dirty="0">
                <a:latin typeface="Visual Geez Unicode" panose="020B0604030504040204" pitchFamily="34" charset="0"/>
                <a:ea typeface="+mj-ea"/>
                <a:cs typeface="+mj-cs"/>
              </a:rPr>
              <a:t>ት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መጠቀም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7200" dirty="0">
                <a:latin typeface="Visual Geez Unicode" panose="020B0604030504040204" pitchFamily="34" charset="0"/>
                <a:ea typeface="+mj-ea"/>
                <a:cs typeface="+mj-cs"/>
              </a:rPr>
              <a:t>የሚጀምረው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ከሚ</a:t>
            </a:r>
            <a:r>
              <a:rPr lang="am-ET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ራበት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ጤና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ሆናል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10000"/>
              </a:lnSpc>
              <a:buFont typeface="Arial" pitchFamily="34" charset="0"/>
              <a:buAutoNum type="arabicPeriod"/>
            </a:pP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ሰራተኛ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ቤተሰቦች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መጠቀም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የሚጀምሩት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ከኢትዮጵያ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ውል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ከገባና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በመኖሪያ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አካባቢያቸው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ከሚገኝ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የመጀመሪያ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ይሆናል።</a:t>
            </a:r>
            <a:endParaRPr lang="en-US" sz="7200" dirty="0">
              <a:solidFill>
                <a:srgbClr val="00B05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10000"/>
              </a:lnSpc>
              <a:buFont typeface="Arial" pitchFamily="34" charset="0"/>
              <a:buAutoNum type="arabicPeriod"/>
            </a:pP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ከጤና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ውጪ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ያሉ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ሌ</a:t>
            </a:r>
            <a:r>
              <a:rPr lang="en-US" sz="72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ሎች</a:t>
            </a:r>
            <a:r>
              <a:rPr lang="en-US" sz="72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ሰራተኞችና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ቤተሰቦቻቸው</a:t>
            </a:r>
            <a:r>
              <a:rPr lang="en-US" sz="7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መጠቀም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የሚጀምሩት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ከኢትዮጵያ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ውል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atin typeface="Visual Geez Unicode" panose="020B0604030504040204" pitchFamily="34" charset="0"/>
                <a:ea typeface="+mj-ea"/>
                <a:cs typeface="+mj-cs"/>
              </a:rPr>
              <a:t>ከገባ</a:t>
            </a:r>
            <a:r>
              <a:rPr lang="en-US" sz="7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የመጀመሪያ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7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am-ET" sz="72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7200" dirty="0">
              <a:solidFill>
                <a:srgbClr val="00B05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1600" dirty="0" smtClean="0">
                <a:latin typeface="Visual Geez Unicode" panose="020B0604030504040204" pitchFamily="34" charset="0"/>
              </a:rPr>
              <a:t/>
            </a:r>
            <a:br>
              <a:rPr lang="en-US" sz="1600" dirty="0" smtClean="0">
                <a:latin typeface="Visual Geez Unicode" panose="020B0604030504040204" pitchFamily="34" charset="0"/>
              </a:rPr>
            </a:br>
            <a:r>
              <a:rPr lang="en-US" sz="2200" dirty="0" smtClean="0">
                <a:latin typeface="Visual Geez Unicode" panose="020B0604030504040204" pitchFamily="34" charset="0"/>
              </a:rPr>
              <a:t>15</a:t>
            </a:r>
            <a:r>
              <a:rPr lang="en-US" sz="2200" dirty="0">
                <a:latin typeface="Visual Geez Unicode" panose="020B0604030504040204" pitchFamily="34" charset="0"/>
              </a:rPr>
              <a:t>. </a:t>
            </a:r>
            <a:r>
              <a:rPr lang="en-US" sz="2200" dirty="0" err="1">
                <a:latin typeface="Visual Geez Unicode" panose="020B0604030504040204" pitchFamily="34" charset="0"/>
              </a:rPr>
              <a:t>የቅብብሎሽ</a:t>
            </a:r>
            <a:r>
              <a:rPr lang="en-US" sz="2200" dirty="0">
                <a:latin typeface="Visual Geez Unicode" panose="020B0604030504040204" pitchFamily="34" charset="0"/>
              </a:rPr>
              <a:t> </a:t>
            </a:r>
            <a:r>
              <a:rPr lang="en-US" sz="2200" dirty="0" err="1">
                <a:latin typeface="Visual Geez Unicode" panose="020B0604030504040204" pitchFamily="34" charset="0"/>
              </a:rPr>
              <a:t>ስርዓት</a:t>
            </a:r>
            <a:r>
              <a:rPr lang="en-US" sz="6000" b="1" dirty="0"/>
              <a:t/>
            </a:r>
            <a:br>
              <a:rPr lang="en-US" sz="60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pPr marL="514350" lvl="1" indent="-514350" algn="just">
              <a:lnSpc>
                <a:spcPct val="210000"/>
              </a:lnSpc>
              <a:buFont typeface="Arial" pitchFamily="34" charset="0"/>
              <a:buAutoNum type="arabicPeriod"/>
            </a:pP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 </a:t>
            </a:r>
            <a:r>
              <a:rPr lang="en-US" sz="18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ተጠቃሚዎች</a:t>
            </a:r>
            <a:r>
              <a:rPr lang="en-US" sz="18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ከጀመሩበት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ወደ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ሚቀጥለው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ሄዶ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ለማግኘት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የተዘረጋውን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የሪፈራል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ስርዓቱን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መከተል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ይኖርባቸዋል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10000"/>
              </a:lnSpc>
              <a:buFont typeface="Arial" pitchFamily="34" charset="0"/>
              <a:buAutoNum type="arabicPeriod"/>
            </a:pP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1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የተደነገገው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ቢኖርም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ለድንገተኛ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ሕክምና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የቅብብሎሽ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ሥርዓቱን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ለመከተል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አይገደድም</a:t>
            </a:r>
            <a:r>
              <a:rPr lang="am-ET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1800" dirty="0">
              <a:solidFill>
                <a:srgbClr val="00B05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10000"/>
              </a:lnSpc>
              <a:buFont typeface="Arial" pitchFamily="34" charset="0"/>
              <a:buAutoNum type="arabicPeriod"/>
            </a:pP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ተጠቃሚዎችን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ወደ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ሌላ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የሚልክም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ሆነ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የሚቀበል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ማንኛውም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ስለላካቸው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ስለተቀበላቸው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ተጠቃሚዎች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አገልግሎቱ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በሚያዘጋጀው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ቅጽ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መ</a:t>
            </a:r>
            <a:r>
              <a:rPr lang="am-ET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አስፈላጊውን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መያዝ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ይኖርበታል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37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000" b="1" dirty="0" smtClean="0">
                <a:latin typeface="Visual Geez Unicode" panose="020B0604030504040204" pitchFamily="34" charset="0"/>
              </a:rPr>
              <a:t/>
            </a:r>
            <a:br>
              <a:rPr lang="en-US" sz="2000" b="1" dirty="0" smtClean="0">
                <a:latin typeface="Visual Geez Unicode" panose="020B0604030504040204" pitchFamily="34" charset="0"/>
              </a:rPr>
            </a:br>
            <a:r>
              <a:rPr lang="en-US" sz="2000" b="1" dirty="0" smtClean="0">
                <a:latin typeface="Visual Geez Unicode" panose="020B0604030504040204" pitchFamily="34" charset="0"/>
              </a:rPr>
              <a:t>16. </a:t>
            </a:r>
            <a:r>
              <a:rPr lang="x-none" sz="2000" b="1">
                <a:latin typeface="Visual Geez Unicode" panose="020B0604030504040204" pitchFamily="34" charset="0"/>
              </a:rPr>
              <a:t>ተጠቃሚዎችን በጤና ተቋም ስለመመደብ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/>
          </a:bodyPr>
          <a:lstStyle/>
          <a:p>
            <a:pPr marL="514350" lvl="1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በመጀመሪያ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ለሚሰጡ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አገልግሎቶች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ከጤና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ሰራተኛ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ውጭ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ያሉ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ሰራተኞችና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ውስጥ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የሚሰሩ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ሰራተኞች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ቤተሰቦች</a:t>
            </a:r>
            <a:r>
              <a:rPr lang="en-US" sz="15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በሚኖሩበት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አካባቢ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ሊመደቡ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am-ET" sz="15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15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am-ET" sz="1500" dirty="0">
                <a:latin typeface="Visual Geez Unicode" panose="020B0604030504040204" pitchFamily="34" charset="0"/>
                <a:ea typeface="+mj-ea"/>
                <a:cs typeface="+mj-cs"/>
              </a:rPr>
              <a:t>በዚህ አንቀጽ ንዑስ 1 መሠረት ምደባ የሚደረገው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ስልትን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500" dirty="0">
                <a:latin typeface="Visual Geez Unicode" panose="020B0604030504040204" pitchFamily="34" charset="0"/>
                <a:ea typeface="+mj-ea"/>
                <a:cs typeface="+mj-cs"/>
              </a:rPr>
              <a:t>እና የ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ጤና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ተቋ</a:t>
            </a:r>
            <a:r>
              <a:rPr lang="am-ET" sz="1500" dirty="0">
                <a:latin typeface="Visual Geez Unicode" panose="020B0604030504040204" pitchFamily="34" charset="0"/>
                <a:ea typeface="+mj-ea"/>
                <a:cs typeface="+mj-cs"/>
              </a:rPr>
              <a:t>ማትን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ተደራሽነትን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መ</a:t>
            </a:r>
            <a:r>
              <a:rPr lang="am-ET" sz="1500" dirty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በማድረግ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500" dirty="0">
                <a:latin typeface="Visual Geez Unicode" panose="020B0604030504040204" pitchFamily="34" charset="0"/>
                <a:ea typeface="+mj-ea"/>
                <a:cs typeface="+mj-cs"/>
              </a:rPr>
              <a:t>ይሆናል።</a:t>
            </a:r>
            <a:endParaRPr lang="en-US" sz="15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ተጠቃሚዎች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በጤና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የሚመደቡበት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የአሰራር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ስርዓት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ይዘረጋል</a:t>
            </a:r>
            <a:r>
              <a:rPr lang="en-US" sz="15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514350" lvl="1" indent="-514350" algn="just">
              <a:lnSpc>
                <a:spcPct val="200000"/>
              </a:lnSpc>
              <a:buFont typeface="Arial" pitchFamily="34" charset="0"/>
              <a:buAutoNum type="arabicPeriod"/>
            </a:pP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ተቋሙ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በየ6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ወሩ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የተመደቡለትን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ተጠቃሚዎች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የአጠቃቀም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ሪፖርት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ለአስፈጻሚው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አካል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500" dirty="0" err="1">
                <a:latin typeface="Visual Geez Unicode" panose="020B0604030504040204" pitchFamily="34" charset="0"/>
                <a:ea typeface="+mj-ea"/>
                <a:cs typeface="+mj-cs"/>
              </a:rPr>
              <a:t>ይልካል</a:t>
            </a:r>
            <a:r>
              <a:rPr lang="en-US" sz="1500" dirty="0"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9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700" b="1" dirty="0" smtClean="0">
                <a:latin typeface="Visual Geez Unicode" pitchFamily="2" charset="0"/>
              </a:rPr>
              <a:t/>
            </a:r>
            <a:br>
              <a:rPr lang="en-US" sz="2700" b="1" dirty="0" smtClean="0">
                <a:latin typeface="Visual Geez Unicode" pitchFamily="2" charset="0"/>
              </a:rPr>
            </a:br>
            <a:r>
              <a:rPr lang="en-US" sz="2700" b="1" dirty="0" smtClean="0">
                <a:latin typeface="Visual Geez Unicode" pitchFamily="2" charset="0"/>
              </a:rPr>
              <a:t>17. </a:t>
            </a:r>
            <a:r>
              <a:rPr lang="x-none" sz="2700" b="1" smtClean="0">
                <a:latin typeface="Visual Geez Unicode" pitchFamily="2" charset="0"/>
              </a:rPr>
              <a:t>የጤና </a:t>
            </a:r>
            <a:r>
              <a:rPr lang="x-none" sz="2700" b="1">
                <a:latin typeface="Visual Geez Unicode" pitchFamily="2" charset="0"/>
              </a:rPr>
              <a:t>አገልግሎት ጥራት ማረጋገጥ</a:t>
            </a:r>
            <a:r>
              <a:rPr lang="x-none" sz="3600" b="1" u="sng"/>
              <a:t>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አገልግሎቱ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ተቋ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ሙ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ለተጠቃሚዎች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የሚሰ</a:t>
            </a:r>
            <a:r>
              <a:rPr lang="am-ET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ጠው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ተቋሙን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የጠበቀ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ስለመሆኑ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ክትትል</a:t>
            </a:r>
            <a:r>
              <a:rPr lang="en-US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ያደርጋል</a:t>
            </a:r>
            <a:r>
              <a:rPr lang="am-ET" sz="18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  <a:endParaRPr lang="en-US" sz="1800" dirty="0">
              <a:solidFill>
                <a:srgbClr val="0070C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ተቋ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ሙ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ደረጃውን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የጠበቀ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መስጠ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ቱን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ለማረጋገጥ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የክሊኒካል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ኦዲትን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ጨምሮ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ሌሎች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የጥራት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መቆጣጠሪያ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ስልቶች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ተግባራዊ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ይደረ</a:t>
            </a:r>
            <a:r>
              <a:rPr lang="am-ET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ጋሉ።</a:t>
            </a:r>
            <a:endParaRPr lang="en-US" sz="1800" dirty="0">
              <a:solidFill>
                <a:srgbClr val="FF000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የክሊኒካል ኦዲት ሥራውን በአገልግሎቱ ባለሙያዎች፣ ከአገልግሎቱ የክሊኒካል ኦዲት የምስክር ወረቀት በተሰጣቸው ባለሙያዎች፣ ከጤና ሙያ ማህበራት፣ ከጤና ተቋማት እና በሌሎች አገልግሎቱ ከሚሰይማቸው አካላት በተውጣጣ የባለሙያዎች ቡድን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በማ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ዋቀር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ሊከናወን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am-ET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ለተጠቃሚው የሚሰጠው የጤና አገልግሎት ደረጃውን የጠበቀ ስለመሆኑ </a:t>
            </a:r>
            <a:r>
              <a:rPr lang="am-ET" sz="18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 አገልግሎት ኦዲት </a:t>
            </a:r>
            <a:r>
              <a:rPr lang="en-US" sz="18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18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18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በሚያወጣው የጤና አገልግሎት ጥራት ማረጋገጥ </a:t>
            </a:r>
            <a:r>
              <a:rPr lang="am-ET" sz="1800" dirty="0" smtClean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ማኑዋል </a:t>
            </a:r>
            <a:r>
              <a:rPr lang="am-ET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መሰረት ይሆናል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፡፡ </a:t>
            </a:r>
            <a:endParaRPr lang="en-US" sz="18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33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000" b="1" dirty="0" smtClean="0">
                <a:latin typeface="Visual Geez Unicode" panose="020B0604030504040204" pitchFamily="34" charset="0"/>
              </a:rPr>
              <a:t/>
            </a:r>
            <a:br>
              <a:rPr lang="en-US" sz="2000" b="1" dirty="0" smtClean="0">
                <a:latin typeface="Visual Geez Unicode" panose="020B0604030504040204" pitchFamily="34" charset="0"/>
              </a:rPr>
            </a:br>
            <a:r>
              <a:rPr lang="en-US" sz="2000" b="1" dirty="0" smtClean="0">
                <a:latin typeface="Visual Geez Unicode" panose="020B0604030504040204" pitchFamily="34" charset="0"/>
              </a:rPr>
              <a:t>18. </a:t>
            </a:r>
            <a:r>
              <a:rPr lang="x-none" sz="2000" b="1">
                <a:latin typeface="Visual Geez Unicode" panose="020B0604030504040204" pitchFamily="34" charset="0"/>
              </a:rPr>
              <a:t>የጤና አገልግሎት የክፍያ ተመን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477000"/>
          </a:xfrm>
        </p:spPr>
        <p:txBody>
          <a:bodyPr>
            <a:normAutofit fontScale="77500" lnSpcReduction="20000"/>
          </a:bodyPr>
          <a:lstStyle/>
          <a:p>
            <a:pPr marL="0" lvl="1" indent="0" algn="just">
              <a:lnSpc>
                <a:spcPct val="230000"/>
              </a:lnSpc>
              <a:buNone/>
            </a:pPr>
            <a:endParaRPr lang="en-US" sz="1900" dirty="0" smtClean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lvl="1" indent="0" algn="just">
              <a:lnSpc>
                <a:spcPct val="230000"/>
              </a:lnSpc>
              <a:buNone/>
            </a:pP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ለጤና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የሚደረገው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በውል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ስምምነቱ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በሚገለጸው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የዋጋ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ተመን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መ</a:t>
            </a:r>
            <a:r>
              <a:rPr lang="am-ET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19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የዋጋ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ተመ</a:t>
            </a:r>
            <a:r>
              <a:rPr lang="am-ET" sz="1900" dirty="0">
                <a:latin typeface="Visual Geez Unicode" panose="020B0604030504040204" pitchFamily="34" charset="0"/>
                <a:ea typeface="+mj-ea"/>
                <a:cs typeface="+mj-cs"/>
              </a:rPr>
              <a:t>ኑ እንደአስፈላጊነቱ ሊከለስ ይችላል። </a:t>
            </a:r>
            <a:endParaRPr lang="en-US" sz="19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lvl="1" indent="0" algn="just">
              <a:lnSpc>
                <a:spcPct val="230000"/>
              </a:lnSpc>
              <a:buNone/>
            </a:pPr>
            <a:r>
              <a:rPr lang="en-US" sz="2600" b="1" dirty="0" smtClean="0">
                <a:latin typeface="Visual Geez Unicode" panose="020B0604030504040204" pitchFamily="34" charset="0"/>
                <a:ea typeface="+mj-ea"/>
                <a:cs typeface="+mj-cs"/>
              </a:rPr>
              <a:t>19. </a:t>
            </a:r>
            <a:r>
              <a:rPr lang="x-none" sz="2600" b="1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x-none" sz="2600" b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 አገልግሎት ተቋማት የክፍያ ስልት</a:t>
            </a:r>
            <a:endParaRPr lang="en-US" sz="2600" b="1" dirty="0">
              <a:solidFill>
                <a:srgbClr val="FF000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30000"/>
              </a:lnSpc>
              <a:buFont typeface="Arial" pitchFamily="34" charset="0"/>
              <a:buAutoNum type="arabicPeriod"/>
            </a:pP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ለሰጠው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የሚከተሉት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ስልቶች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ሊተገበሩ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ይችላሉ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0" lvl="1" indent="0" algn="just">
              <a:lnSpc>
                <a:spcPct val="230000"/>
              </a:lnSpc>
              <a:buNone/>
            </a:pP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 ሀ/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ቁርጥ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</a:p>
          <a:p>
            <a:pPr marL="0" lvl="1" indent="0" algn="just">
              <a:lnSpc>
                <a:spcPct val="230000"/>
              </a:lnSpc>
              <a:buNone/>
            </a:pP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 ለ/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ለእያንዳንዱ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ነጠላ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የተተመነ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ዋጋ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፣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</a:p>
          <a:p>
            <a:pPr marL="0" lvl="1" indent="0" algn="just">
              <a:lnSpc>
                <a:spcPct val="230000"/>
              </a:lnSpc>
              <a:buNone/>
            </a:pP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 ሐ/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የህመም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አይነትን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መሠረት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ያደረገ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ስልት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342900" lvl="1" indent="-342900" algn="just">
              <a:lnSpc>
                <a:spcPct val="23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2.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1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የተደነገገው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እንደተጠበቀ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ሌሎች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ስልቶችን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በማጥናት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በሀገር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አቀፍ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ደረጃ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እንዲተገበሩ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ሊያደርግ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0" lvl="1" indent="0" algn="just">
              <a:lnSpc>
                <a:spcPct val="230000"/>
              </a:lnSpc>
              <a:buNone/>
            </a:pP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3. </a:t>
            </a:r>
            <a:r>
              <a:rPr lang="en-US" sz="19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19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የተዘረዘሩ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ስልቶች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ለየብቻ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በመጣመር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ሊተገበሩ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900" dirty="0" err="1">
                <a:latin typeface="Visual Geez Unicode" panose="020B0604030504040204" pitchFamily="34" charset="0"/>
                <a:ea typeface="+mj-ea"/>
                <a:cs typeface="+mj-cs"/>
              </a:rPr>
              <a:t>ይችላሉ</a:t>
            </a:r>
            <a:r>
              <a:rPr lang="en-US" sz="19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8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700" b="1" dirty="0" smtClean="0">
                <a:latin typeface="Visual Geez Unicode" pitchFamily="2" charset="0"/>
              </a:rPr>
              <a:t/>
            </a:r>
            <a:br>
              <a:rPr lang="en-US" sz="2700" b="1" dirty="0" smtClean="0">
                <a:latin typeface="Visual Geez Unicode" pitchFamily="2" charset="0"/>
              </a:rPr>
            </a:br>
            <a:r>
              <a:rPr lang="en-US" sz="2700" b="1" dirty="0" smtClean="0">
                <a:latin typeface="Visual Geez Unicode" pitchFamily="2" charset="0"/>
              </a:rPr>
              <a:t>20.  </a:t>
            </a:r>
            <a:r>
              <a:rPr lang="x-none" sz="2700" b="1">
                <a:latin typeface="Visual Geez Unicode" pitchFamily="2" charset="0"/>
              </a:rPr>
              <a:t>የጤና አገልግሎት የክፍያ ኦዲት 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514350" lvl="1" indent="-514350" algn="just">
              <a:lnSpc>
                <a:spcPct val="230000"/>
              </a:lnSpc>
              <a:buFont typeface="Arial" pitchFamily="34" charset="0"/>
              <a:buAutoNum type="arabicPeriod"/>
            </a:pP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ቅድሚያ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የቁርጥ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6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ከሚከፈላቸው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ውጪ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የሚፈጸመው</a:t>
            </a:r>
            <a:r>
              <a:rPr lang="en-US" sz="16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የቀረበው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ከተደረገ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በኋላ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6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30000"/>
              </a:lnSpc>
              <a:buFont typeface="Arial" pitchFamily="34" charset="0"/>
              <a:buAutoNum type="arabicPeriod"/>
            </a:pP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የሚከናወነው</a:t>
            </a:r>
            <a:r>
              <a:rPr lang="en-US" sz="16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</a:t>
            </a:r>
            <a:r>
              <a:rPr lang="am-ET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አገልግሎቱ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ባለሙያዎች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6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በሚወክላቸው አካላት</a:t>
            </a:r>
            <a:r>
              <a:rPr lang="am-ET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514350" lvl="1" indent="-514350" algn="just">
              <a:lnSpc>
                <a:spcPct val="230000"/>
              </a:lnSpc>
              <a:buFont typeface="Arial" pitchFamily="34" charset="0"/>
              <a:buAutoNum type="arabicPeriod"/>
            </a:pP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የሚከናወነው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6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ጤና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ተቋሙ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የሀገሪቱን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አሰጣጥ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ስታንዳርድ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በጠበቀ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መልኩ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ለተጠቃሚው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600" dirty="0">
                <a:latin typeface="Visual Geez Unicode" panose="020B0604030504040204" pitchFamily="34" charset="0"/>
                <a:ea typeface="+mj-ea"/>
                <a:cs typeface="+mj-cs"/>
              </a:rPr>
              <a:t>ማ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ቅረቡን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ማረጋገጥን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ይጨምራል</a:t>
            </a:r>
            <a:r>
              <a:rPr lang="am-ET" sz="16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16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30000"/>
              </a:lnSpc>
              <a:buFont typeface="Arial" pitchFamily="34" charset="0"/>
              <a:buAutoNum type="arabicPeriod"/>
            </a:pP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በጤና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የኦዲት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ግኝት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መ</a:t>
            </a:r>
            <a:r>
              <a:rPr lang="am-ET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600" dirty="0">
                <a:latin typeface="Visual Geez Unicode" panose="020B0604030504040204" pitchFamily="34" charset="0"/>
                <a:ea typeface="+mj-ea"/>
                <a:cs typeface="+mj-cs"/>
              </a:rPr>
              <a:t>አገልግሎቱ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በተገባው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ውል መሠረት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ጤና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ተቋሙ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ላይ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የሚወስደው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እርምጃ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እንደተጠበቀ</a:t>
            </a:r>
            <a:r>
              <a:rPr lang="en-US" sz="16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አግባብ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ባለው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ህግ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ሊጠየቅ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30000"/>
              </a:lnSpc>
              <a:buFont typeface="Arial" pitchFamily="34" charset="0"/>
              <a:buAutoNum type="arabicPeriod"/>
            </a:pP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አሰራር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በሚያወጣው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የክሌም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ማኑዋል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መሰረት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6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6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43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Visual Geez Unicode" pitchFamily="2" charset="0"/>
              </a:rPr>
              <a:t>20.  </a:t>
            </a:r>
            <a:r>
              <a:rPr lang="x-none" sz="2400" b="1">
                <a:latin typeface="Visual Geez Unicode" pitchFamily="2" charset="0"/>
              </a:rPr>
              <a:t>የጤና አገልግሎት የክፍያ </a:t>
            </a:r>
            <a:r>
              <a:rPr lang="x-none" sz="2400" b="1" smtClean="0">
                <a:latin typeface="Visual Geez Unicode" pitchFamily="2" charset="0"/>
              </a:rPr>
              <a:t>ኦዲት</a:t>
            </a:r>
            <a:r>
              <a:rPr lang="en-US" sz="2400" b="1" dirty="0" smtClean="0">
                <a:latin typeface="Visual Geez Unicode" pitchFamily="2" charset="0"/>
              </a:rPr>
              <a:t>.. </a:t>
            </a:r>
            <a:r>
              <a:rPr lang="en-US" sz="2400" b="1" dirty="0" err="1" smtClean="0">
                <a:latin typeface="Visual Geez Unicode" pitchFamily="2" charset="0"/>
              </a:rPr>
              <a:t>የቀጠለ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85000" lnSpcReduction="10000"/>
          </a:bodyPr>
          <a:lstStyle/>
          <a:p>
            <a:pPr marL="228600" lvl="1" indent="-228600" algn="just">
              <a:lnSpc>
                <a:spcPct val="23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6.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የሰጡበት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ባላቀ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45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ቀናት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ውስጥ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አጠቃልሎ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ለአገልግሎቱ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ያቀርባል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228600" lvl="1" indent="-228600" algn="just">
              <a:lnSpc>
                <a:spcPct val="23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7.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የሚፈጽመው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መጠየቂያ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ሰነድ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ከደረሰው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በኋላ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በሦስት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ወር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ጊዜ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ውስጥ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አጣርቶ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ተቋሙ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ይፈጽማል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  </a:t>
            </a:r>
          </a:p>
          <a:p>
            <a:pPr marL="228600" lvl="1" indent="-228600" algn="just">
              <a:lnSpc>
                <a:spcPct val="23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8.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የክሌም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ግኝትን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መሠረት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በማድረግ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ቀንሶ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ሊከፍል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ከሚቀጥለው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ላይ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ተቀናሽ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ሊያደርግ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228600" lvl="1" indent="-228600" algn="just">
              <a:lnSpc>
                <a:spcPct val="23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9. </a:t>
            </a: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የቁርጥ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(capitation)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ስልት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በሚተገበርበት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ወቅት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የቁርጥ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መጠን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የሚሠላው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በየአመቱ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የቁርጥ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የሚፈጸመው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በየ6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ወሩ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342900" lvl="1" indent="-342900" algn="just">
              <a:lnSpc>
                <a:spcPct val="230000"/>
              </a:lnSpc>
              <a:buNone/>
            </a:pP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10. </a:t>
            </a:r>
            <a:r>
              <a:rPr lang="am-ET" sz="1800" dirty="0" smtClean="0">
                <a:latin typeface="Visual Geez Unicode" panose="020B0604030504040204" pitchFamily="34" charset="0"/>
                <a:ea typeface="+mj-ea"/>
                <a:cs typeface="+mj-cs"/>
              </a:rPr>
              <a:t>የክ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ሌም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ኦዲት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አፈጻጸም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በሚመለከት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በሚያወጣው ዝርዝር የክፍያ ኦዲት ማኑዋል መሰረት ይሆናል፡፡</a:t>
            </a:r>
            <a:endParaRPr lang="en-US" sz="18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38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n-US" sz="2800" b="1" dirty="0" smtClean="0">
                <a:latin typeface="Visual Geez Unicode" panose="020B0604030504040204" pitchFamily="34" charset="0"/>
              </a:rPr>
              <a:t>21. </a:t>
            </a:r>
            <a:r>
              <a:rPr lang="x-none" sz="2800" b="1">
                <a:latin typeface="Visual Geez Unicode" panose="020B0604030504040204" pitchFamily="34" charset="0"/>
              </a:rPr>
              <a:t>አሠራርን ማዘመን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ለሰጡት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የሚመዘግቡበት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የሚያቀርቡበት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የሚፈጸምበት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ሶፍትዌር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በማበልጸግ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ተግባራዊ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እንዲሆን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ያደርጋል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ተቋማትም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በዚህ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አንድ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መሰረት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የበለጸገውን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ሶፍትዌር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በመጠቀም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የሰጡትን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የመመዝገብ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የማቅረብ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ግዴታ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ይኖርባቸዋል</a:t>
            </a:r>
            <a:r>
              <a:rPr lang="en-US" sz="20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8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1600" dirty="0" smtClean="0">
                <a:latin typeface="Visual Geez Unicode" panose="020B0604030504040204" pitchFamily="34" charset="0"/>
              </a:rPr>
              <a:t/>
            </a:r>
            <a:br>
              <a:rPr lang="en-US" sz="1600" dirty="0" smtClean="0">
                <a:latin typeface="Visual Geez Unicode" panose="020B0604030504040204" pitchFamily="34" charset="0"/>
              </a:rPr>
            </a:br>
            <a:r>
              <a:rPr lang="en-US" sz="1600" dirty="0" smtClean="0">
                <a:latin typeface="Visual Geez Unicode" panose="020B0604030504040204" pitchFamily="34" charset="0"/>
              </a:rPr>
              <a:t/>
            </a:r>
            <a:br>
              <a:rPr lang="en-US" sz="1600" dirty="0" smtClean="0">
                <a:latin typeface="Visual Geez Unicode" panose="020B0604030504040204" pitchFamily="34" charset="0"/>
              </a:rPr>
            </a:br>
            <a:r>
              <a:rPr lang="en-US" sz="2200" b="1" dirty="0" err="1">
                <a:latin typeface="Visual Geez Unicode" panose="020B0604030504040204" pitchFamily="34" charset="0"/>
              </a:rPr>
              <a:t>ክፍል</a:t>
            </a:r>
            <a:r>
              <a:rPr lang="en-US" sz="2200" b="1" dirty="0">
                <a:latin typeface="Visual Geez Unicode" panose="020B0604030504040204" pitchFamily="34" charset="0"/>
              </a:rPr>
              <a:t> </a:t>
            </a:r>
            <a:r>
              <a:rPr lang="en-US" sz="2200" b="1" dirty="0" err="1">
                <a:latin typeface="Visual Geez Unicode" panose="020B0604030504040204" pitchFamily="34" charset="0"/>
              </a:rPr>
              <a:t>አምስት</a:t>
            </a:r>
            <a:r>
              <a:rPr lang="en-US" sz="2200" b="1" dirty="0">
                <a:latin typeface="Visual Geez Unicode" panose="020B0604030504040204" pitchFamily="34" charset="0"/>
              </a:rPr>
              <a:t>- </a:t>
            </a:r>
            <a:r>
              <a:rPr lang="en-US" sz="2200" b="1" dirty="0" err="1">
                <a:latin typeface="Visual Geez Unicode" panose="020B0604030504040204" pitchFamily="34" charset="0"/>
              </a:rPr>
              <a:t>የፋይናንስ</a:t>
            </a:r>
            <a:r>
              <a:rPr lang="en-US" sz="2200" b="1" dirty="0">
                <a:latin typeface="Visual Geez Unicode" panose="020B0604030504040204" pitchFamily="34" charset="0"/>
              </a:rPr>
              <a:t> </a:t>
            </a:r>
            <a:r>
              <a:rPr lang="en-US" sz="2200" b="1" dirty="0" err="1">
                <a:latin typeface="Visual Geez Unicode" panose="020B0604030504040204" pitchFamily="34" charset="0"/>
              </a:rPr>
              <a:t>አስተዳደር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47500" lnSpcReduction="20000"/>
          </a:bodyPr>
          <a:lstStyle/>
          <a:p>
            <a:pPr marL="0" lvl="1" indent="0" algn="just">
              <a:lnSpc>
                <a:spcPct val="240000"/>
              </a:lnSpc>
              <a:buNone/>
            </a:pPr>
            <a:r>
              <a:rPr lang="en-US" sz="2900" b="1" dirty="0" smtClean="0">
                <a:latin typeface="Visual Geez Unicode" panose="020B0604030504040204" pitchFamily="34" charset="0"/>
                <a:ea typeface="+mj-ea"/>
                <a:cs typeface="+mj-cs"/>
              </a:rPr>
              <a:t>22. </a:t>
            </a:r>
            <a:r>
              <a:rPr lang="x-none" sz="2900" b="1">
                <a:latin typeface="Visual Geez Unicode" panose="020B0604030504040204" pitchFamily="34" charset="0"/>
                <a:ea typeface="+mj-ea"/>
                <a:cs typeface="+mj-cs"/>
              </a:rPr>
              <a:t>የባንክ ሂሳብ ስለመክፈት </a:t>
            </a:r>
            <a:endParaRPr lang="en-US" sz="2900" b="1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ለጤናው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የመንግስት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ሰራተኞች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የማህበራዊ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ጤና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የሚሰበሰበው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መዋጮ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የሚቀመጥበት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የባንክ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ይከፍታል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የክላስተርና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ቅ/ጽ/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በየአካባቢያቸው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መዋጮ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የሚሰበሰብበት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የማይንቀሳቀስ</a:t>
            </a:r>
            <a:r>
              <a:rPr lang="en-US" sz="32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የባንክ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እንዲከፈት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ያደርጋል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የዚህ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ንዑስ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2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እንደተጠበቀ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ክላስተርና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ቅ/ጽ/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ለጤና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32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የሚገለገሉበት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ተንቀሳቃሽ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የባንክ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32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የሚከፈት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የተከፈቱትን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የባንክ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ቁጥሮች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ለማንቀሳቀስ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በዋና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በክላስተርና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በቅ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/ጽ/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200" dirty="0" err="1">
                <a:latin typeface="Visual Geez Unicode" panose="020B0604030504040204" pitchFamily="34" charset="0"/>
                <a:ea typeface="+mj-ea"/>
                <a:cs typeface="+mj-cs"/>
              </a:rPr>
              <a:t>ለፈራሚዎች</a:t>
            </a:r>
            <a:r>
              <a:rPr lang="en-US" sz="32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200" dirty="0">
                <a:latin typeface="Visual Geez Unicode" panose="020B0604030504040204" pitchFamily="34" charset="0"/>
                <a:ea typeface="+mj-ea"/>
                <a:cs typeface="+mj-cs"/>
              </a:rPr>
              <a:t>ውክልና የሚሰጥ ይሆናል፡፡</a:t>
            </a:r>
            <a:endParaRPr lang="en-US" sz="32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13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700" b="1" dirty="0" smtClean="0">
                <a:latin typeface="Visual Geez Unicode" pitchFamily="2" charset="0"/>
              </a:rPr>
              <a:t>23. </a:t>
            </a:r>
            <a:r>
              <a:rPr lang="x-none" sz="2700" b="1" smtClean="0">
                <a:latin typeface="Visual Geez Unicode" pitchFamily="2" charset="0"/>
              </a:rPr>
              <a:t>የፋይናንስ </a:t>
            </a:r>
            <a:r>
              <a:rPr lang="x-none" sz="2700" b="1">
                <a:latin typeface="Visual Geez Unicode" pitchFamily="2" charset="0"/>
              </a:rPr>
              <a:t>አጠቃቀም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7500" lnSpcReduction="20000"/>
          </a:bodyPr>
          <a:lstStyle/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ለማህበራዊ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የተሰበሰበው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መዋጮ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ለህክምና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ብቻ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ይውላል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ከክላስተርና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ቅርንጫፍ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ጽ/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ለጤና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በሚቀርበው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መሰረት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ከዋናው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መስሪያ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የባንክ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ወጪ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ተደርጎ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የሚተላለፍላቸው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፡፡ </a:t>
            </a:r>
          </a:p>
          <a:p>
            <a:pPr marL="0" lvl="1" indent="0" algn="just">
              <a:lnSpc>
                <a:spcPct val="240000"/>
              </a:lnSpc>
              <a:buNone/>
            </a:pPr>
            <a:r>
              <a:rPr lang="x-none" sz="3100" b="1" smtClean="0">
                <a:latin typeface="Visual Geez Unicode" pitchFamily="2" charset="0"/>
                <a:ea typeface="+mj-ea"/>
                <a:cs typeface="+mj-cs"/>
              </a:rPr>
              <a:t>2</a:t>
            </a:r>
            <a:r>
              <a:rPr lang="en-US" sz="3100" b="1" dirty="0">
                <a:latin typeface="Visual Geez Unicode" pitchFamily="2" charset="0"/>
                <a:ea typeface="+mj-ea"/>
                <a:cs typeface="+mj-cs"/>
              </a:rPr>
              <a:t>4</a:t>
            </a:r>
            <a:r>
              <a:rPr lang="x-none" sz="3100" b="1" smtClean="0">
                <a:latin typeface="Visual Geez Unicode" pitchFamily="2" charset="0"/>
                <a:ea typeface="+mj-ea"/>
                <a:cs typeface="+mj-cs"/>
              </a:rPr>
              <a:t>.</a:t>
            </a:r>
            <a:r>
              <a:rPr lang="en-US" sz="3100" b="1" dirty="0" smtClean="0">
                <a:latin typeface="Visual Geez Unicode" pitchFamily="2" charset="0"/>
                <a:ea typeface="+mj-ea"/>
                <a:cs typeface="+mj-cs"/>
              </a:rPr>
              <a:t> </a:t>
            </a:r>
            <a:r>
              <a:rPr lang="x-none" sz="3100" b="1">
                <a:latin typeface="Visual Geez Unicode" pitchFamily="2" charset="0"/>
                <a:ea typeface="+mj-ea"/>
                <a:cs typeface="+mj-cs"/>
              </a:rPr>
              <a:t>የጤና አገልግሎት የክፍያ አፈጻጸም </a:t>
            </a:r>
            <a:endParaRPr lang="en-US" sz="3100" b="1" dirty="0">
              <a:latin typeface="Visual Geez Unicode" pitchFamily="2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በየደረጃው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ውል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የገቡ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በውላቸው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መሠረት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ጥያቄ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ሲያቀርቡ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በዋናው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መስሪያ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በክላስተር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በቅርንጫፍ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ጽ/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እየተረጋገጠ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የሚፈጸም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አገልግሎቱ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ተቋማት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ለሰጡት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ክፍያ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የሚፈጽመው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በባንክ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ዝውውር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እንደ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አግባብነቱ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በቼክ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1800" dirty="0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በኤሌክትሮኒክስ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የክፍያ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ስርዓት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ሊሆን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2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ክፍል</a:t>
            </a:r>
            <a:r>
              <a:rPr lang="en-US" sz="3600" b="1" dirty="0"/>
              <a:t> </a:t>
            </a:r>
            <a:r>
              <a:rPr lang="en-US" sz="3600" b="1" dirty="0" err="1"/>
              <a:t>አንድ</a:t>
            </a:r>
            <a:r>
              <a:rPr lang="en-US" sz="3600" b="1" dirty="0"/>
              <a:t> - </a:t>
            </a:r>
            <a:r>
              <a:rPr lang="en-US" sz="3600" b="1" dirty="0" err="1"/>
              <a:t>ጠቅላላ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70000"/>
              </a:lnSpc>
              <a:buNone/>
            </a:pPr>
            <a:r>
              <a:rPr lang="en-US" sz="6400" dirty="0" smtClean="0">
                <a:latin typeface="Visual Geez Unicode" pitchFamily="2" charset="0"/>
                <a:ea typeface="Microsoft JhengHei UI" pitchFamily="34" charset="-120"/>
              </a:rPr>
              <a:t>1</a:t>
            </a:r>
            <a:r>
              <a:rPr lang="en-US" sz="6400" dirty="0">
                <a:latin typeface="Visual Geez Unicode" pitchFamily="2" charset="0"/>
                <a:ea typeface="Microsoft JhengHei UI" pitchFamily="34" charset="-120"/>
              </a:rPr>
              <a:t>. </a:t>
            </a:r>
            <a:r>
              <a:rPr lang="x-none" sz="8000">
                <a:latin typeface="Visual Geez Unicode" pitchFamily="2" charset="0"/>
                <a:ea typeface="Microsoft JhengHei UI" pitchFamily="34" charset="-120"/>
              </a:rPr>
              <a:t>ስያሜ</a:t>
            </a:r>
            <a:endParaRPr lang="en-US" sz="8000" dirty="0">
              <a:latin typeface="Visual Geez Unicode" pitchFamily="2" charset="0"/>
              <a:ea typeface="Microsoft JhengHei UI" pitchFamily="34" charset="-12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6400" dirty="0" err="1">
                <a:latin typeface="Visual Geez Unicode" panose="020B0604030504040204" pitchFamily="34" charset="0"/>
              </a:rPr>
              <a:t>ይህ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ማኑዋል</a:t>
            </a:r>
            <a:r>
              <a:rPr lang="en-US" sz="6400" dirty="0">
                <a:latin typeface="Visual Geez Unicode" panose="020B0604030504040204" pitchFamily="34" charset="0"/>
              </a:rPr>
              <a:t> "</a:t>
            </a:r>
            <a:r>
              <a:rPr lang="en-US" sz="6400" dirty="0" err="1">
                <a:latin typeface="Visual Geez Unicode" panose="020B0604030504040204" pitchFamily="34" charset="0"/>
              </a:rPr>
              <a:t>የጤናው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ዘርፍ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የመንግስት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ሰራተኞች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የማህበራዊ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መድኅን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የትግበራ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ማኑዋል</a:t>
            </a:r>
            <a:r>
              <a:rPr lang="en-US" sz="6400" dirty="0">
                <a:latin typeface="Visual Geez Unicode" panose="020B0604030504040204" pitchFamily="34" charset="0"/>
              </a:rPr>
              <a:t>" </a:t>
            </a:r>
            <a:r>
              <a:rPr lang="en-US" sz="6400" dirty="0" err="1">
                <a:latin typeface="Visual Geez Unicode" panose="020B0604030504040204" pitchFamily="34" charset="0"/>
              </a:rPr>
              <a:t>ተብሎ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ሊጠቀስ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ይችላል</a:t>
            </a:r>
            <a:r>
              <a:rPr lang="en-US" sz="6400" dirty="0">
                <a:latin typeface="Visual Geez Unicode" panose="020B0604030504040204" pitchFamily="34" charset="0"/>
              </a:rPr>
              <a:t>፡፡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6400" b="1" dirty="0">
                <a:latin typeface="Visual Geez Unicode" panose="020B0604030504040204" pitchFamily="34" charset="0"/>
              </a:rPr>
              <a:t>2</a:t>
            </a:r>
            <a:r>
              <a:rPr lang="en-US" sz="5600" b="1" dirty="0">
                <a:latin typeface="Visual Geez Unicode" pitchFamily="2" charset="0"/>
                <a:ea typeface="Microsoft JhengHei UI" pitchFamily="34" charset="-120"/>
              </a:rPr>
              <a:t>. </a:t>
            </a:r>
            <a:r>
              <a:rPr lang="x-none" sz="5600" b="1">
                <a:latin typeface="Visual Geez Unicode" pitchFamily="2" charset="0"/>
                <a:ea typeface="Microsoft JhengHei UI" pitchFamily="34" charset="-120"/>
              </a:rPr>
              <a:t>ትር</a:t>
            </a:r>
            <a:r>
              <a:rPr lang="am-ET" sz="5600" b="1" dirty="0">
                <a:latin typeface="Visual Geez Unicode" pitchFamily="2" charset="0"/>
                <a:ea typeface="Microsoft JhengHei UI" pitchFamily="34" charset="-120"/>
              </a:rPr>
              <a:t>ጓሜ</a:t>
            </a:r>
            <a:endParaRPr lang="en-US" sz="5600" b="1" dirty="0">
              <a:latin typeface="Visual Geez Unicode" pitchFamily="2" charset="0"/>
              <a:ea typeface="Microsoft JhengHei UI" pitchFamily="34" charset="-12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am-ET" sz="6400" dirty="0">
                <a:latin typeface="Visual Geez Unicode" panose="020B0604030504040204" pitchFamily="34" charset="0"/>
              </a:rPr>
              <a:t>በዚህ </a:t>
            </a:r>
            <a:r>
              <a:rPr lang="en-US" sz="6400" dirty="0" err="1">
                <a:latin typeface="Visual Geez Unicode" panose="020B0604030504040204" pitchFamily="34" charset="0"/>
              </a:rPr>
              <a:t>ማኑዋል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am-ET" sz="6400" dirty="0">
                <a:latin typeface="Visual Geez Unicode" panose="020B0604030504040204" pitchFamily="34" charset="0"/>
              </a:rPr>
              <a:t>ውስጥ የቃሉ ወይም የሐረጉ አገባብ ሌላ ትርጉም የሚያሰጠው ካልሆነ በስተቀር</a:t>
            </a:r>
            <a:r>
              <a:rPr lang="am-ET" sz="6400" dirty="0" smtClean="0">
                <a:latin typeface="Visual Geez Unicode" panose="020B0604030504040204" pitchFamily="34" charset="0"/>
              </a:rPr>
              <a:t>፦</a:t>
            </a:r>
            <a:endParaRPr lang="en-US" sz="4400" dirty="0"/>
          </a:p>
          <a:p>
            <a:pPr marL="742950" lvl="0" indent="-742950" algn="just">
              <a:lnSpc>
                <a:spcPct val="150000"/>
              </a:lnSpc>
              <a:spcBef>
                <a:spcPts val="1000"/>
              </a:spcBef>
              <a:buAutoNum type="arabicPeriod"/>
            </a:pPr>
            <a:r>
              <a:rPr lang="en-US" sz="6400" dirty="0" smtClean="0">
                <a:latin typeface="Visual Geez Unicode" panose="020B0604030504040204" pitchFamily="34" charset="0"/>
              </a:rPr>
              <a:t>"</a:t>
            </a:r>
            <a:r>
              <a:rPr lang="en-US" sz="64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የጤናው</a:t>
            </a:r>
            <a:r>
              <a:rPr lang="en-US" sz="64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ዘርፍ</a:t>
            </a:r>
            <a:r>
              <a:rPr lang="en-US" sz="64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የመንግስት</a:t>
            </a:r>
            <a:r>
              <a:rPr lang="en-US" sz="64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ሰራተኛ</a:t>
            </a:r>
            <a:r>
              <a:rPr lang="en-US" sz="6400" dirty="0">
                <a:latin typeface="Visual Geez Unicode" panose="020B0604030504040204" pitchFamily="34" charset="0"/>
              </a:rPr>
              <a:t>" </a:t>
            </a:r>
            <a:r>
              <a:rPr lang="en-US" sz="6400" dirty="0" err="1">
                <a:latin typeface="Visual Geez Unicode" panose="020B0604030504040204" pitchFamily="34" charset="0"/>
              </a:rPr>
              <a:t>ማለት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በጤና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 smtClean="0">
                <a:latin typeface="Visual Geez Unicode" panose="020B0604030504040204" pitchFamily="34" charset="0"/>
              </a:rPr>
              <a:t>አገልግሎት</a:t>
            </a:r>
            <a:r>
              <a:rPr lang="en-US" sz="6400" dirty="0" smtClean="0">
                <a:latin typeface="Visual Geez Unicode" panose="020B0604030504040204" pitchFamily="34" charset="0"/>
              </a:rPr>
              <a:t> </a:t>
            </a:r>
            <a:r>
              <a:rPr lang="en-US" sz="6400" dirty="0" err="1" smtClean="0">
                <a:latin typeface="Visual Geez Unicode" panose="020B0604030504040204" pitchFamily="34" charset="0"/>
              </a:rPr>
              <a:t>አስተዳደር</a:t>
            </a:r>
            <a:r>
              <a:rPr lang="en-US" sz="6400" dirty="0" smtClean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እና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ቁጥጥር</a:t>
            </a:r>
            <a:r>
              <a:rPr lang="en-US" sz="6400" dirty="0" smtClean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አዋጅ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ቁጥር</a:t>
            </a:r>
            <a:r>
              <a:rPr lang="en-US" sz="6400" dirty="0">
                <a:latin typeface="Visual Geez Unicode" panose="020B0604030504040204" pitchFamily="34" charset="0"/>
              </a:rPr>
              <a:t> 1362/2017 </a:t>
            </a:r>
            <a:r>
              <a:rPr lang="en-US" sz="6400" dirty="0" err="1">
                <a:latin typeface="Visual Geez Unicode" panose="020B0604030504040204" pitchFamily="34" charset="0"/>
              </a:rPr>
              <a:t>አንቀጽ</a:t>
            </a:r>
            <a:r>
              <a:rPr lang="en-US" sz="6400" dirty="0">
                <a:latin typeface="Visual Geez Unicode" panose="020B0604030504040204" pitchFamily="34" charset="0"/>
              </a:rPr>
              <a:t> 2 </a:t>
            </a:r>
            <a:r>
              <a:rPr lang="en-US" sz="6400" dirty="0" err="1">
                <a:latin typeface="Visual Geez Unicode" panose="020B0604030504040204" pitchFamily="34" charset="0"/>
              </a:rPr>
              <a:t>ንኡስ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አንቀጽ</a:t>
            </a:r>
            <a:r>
              <a:rPr lang="en-US" sz="6400" dirty="0">
                <a:latin typeface="Visual Geez Unicode" panose="020B0604030504040204" pitchFamily="34" charset="0"/>
              </a:rPr>
              <a:t> 12 </a:t>
            </a:r>
            <a:r>
              <a:rPr lang="en-US" sz="6400" dirty="0" err="1">
                <a:latin typeface="Visual Geez Unicode" panose="020B0604030504040204" pitchFamily="34" charset="0"/>
              </a:rPr>
              <a:t>መሰረት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በጤናው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ዘርፍ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ውስጥ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በጤና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ባለሙያነት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ወይም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በድጋፍ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ሰጭነት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በመንግስት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ተቀጥሮ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የሚሰራ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ማንኛውም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ሰራተኛ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 smtClean="0">
                <a:latin typeface="Visual Geez Unicode" panose="020B0604030504040204" pitchFamily="34" charset="0"/>
              </a:rPr>
              <a:t>ነው</a:t>
            </a:r>
            <a:r>
              <a:rPr lang="en-US" sz="6400" dirty="0" smtClean="0">
                <a:latin typeface="Visual Geez Unicode" panose="020B0604030504040204" pitchFamily="34" charset="0"/>
              </a:rPr>
              <a:t>፤ </a:t>
            </a:r>
          </a:p>
          <a:p>
            <a:pPr marL="742950" lvl="0" indent="-742950" algn="just">
              <a:lnSpc>
                <a:spcPct val="150000"/>
              </a:lnSpc>
              <a:spcBef>
                <a:spcPts val="1000"/>
              </a:spcBef>
              <a:buAutoNum type="arabicPeriod"/>
            </a:pPr>
            <a:r>
              <a:rPr lang="en-US" sz="6400" dirty="0" smtClean="0">
                <a:latin typeface="Visual Geez Unicode" panose="020B0604030504040204" pitchFamily="34" charset="0"/>
              </a:rPr>
              <a:t>"</a:t>
            </a:r>
            <a:r>
              <a:rPr lang="en-US" sz="64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የጤና</a:t>
            </a:r>
            <a:r>
              <a:rPr lang="en-US" sz="64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 smtClean="0">
                <a:solidFill>
                  <a:srgbClr val="00B050"/>
                </a:solidFill>
                <a:latin typeface="Visual Geez Unicode" panose="020B0604030504040204" pitchFamily="34" charset="0"/>
              </a:rPr>
              <a:t>ዘርፍ</a:t>
            </a:r>
            <a:r>
              <a:rPr lang="en-US" sz="6400" dirty="0" smtClean="0">
                <a:solidFill>
                  <a:srgbClr val="00B050"/>
                </a:solidFill>
                <a:latin typeface="Visual Geez Unicode" panose="020B0604030504040204" pitchFamily="34" charset="0"/>
              </a:rPr>
              <a:t>" </a:t>
            </a:r>
            <a:r>
              <a:rPr lang="en-US" sz="6400" dirty="0" err="1">
                <a:latin typeface="Visual Geez Unicode" panose="020B0604030504040204" pitchFamily="34" charset="0"/>
              </a:rPr>
              <a:t>ማለት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የመጀመሪያ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ደረጃ</a:t>
            </a:r>
            <a:r>
              <a:rPr lang="en-US" sz="6400" dirty="0">
                <a:latin typeface="Visual Geez Unicode" panose="020B0604030504040204" pitchFamily="34" charset="0"/>
              </a:rPr>
              <a:t>፣ </a:t>
            </a:r>
            <a:r>
              <a:rPr lang="en-US" sz="6400" dirty="0" err="1">
                <a:latin typeface="Visual Geez Unicode" panose="020B0604030504040204" pitchFamily="34" charset="0"/>
              </a:rPr>
              <a:t>የሁለተኛ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ደረጃና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የሦስተኛ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ደረጃ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የመንግስት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የጤና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አገልግሎት</a:t>
            </a:r>
            <a:r>
              <a:rPr lang="en-US" sz="64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ተቋማት</a:t>
            </a:r>
            <a:r>
              <a:rPr lang="en-US" sz="6400" dirty="0">
                <a:latin typeface="Visual Geez Unicode" panose="020B0604030504040204" pitchFamily="34" charset="0"/>
              </a:rPr>
              <a:t>፣ </a:t>
            </a:r>
            <a:r>
              <a:rPr lang="en-US" sz="6400" dirty="0" err="1">
                <a:latin typeface="Visual Geez Unicode" panose="020B0604030504040204" pitchFamily="34" charset="0"/>
              </a:rPr>
              <a:t>የጤና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ሚኒስቴር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እና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ለጤና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ሚኒስቴር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ተጠሪ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የሆኑ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ተቋማት</a:t>
            </a:r>
            <a:r>
              <a:rPr lang="en-US" sz="6400" dirty="0">
                <a:latin typeface="Visual Geez Unicode" panose="020B0604030504040204" pitchFamily="34" charset="0"/>
              </a:rPr>
              <a:t>፣ </a:t>
            </a:r>
            <a:r>
              <a:rPr lang="en-US" sz="6400" dirty="0" err="1">
                <a:latin typeface="Visual Geez Unicode" panose="020B0604030504040204" pitchFamily="34" charset="0"/>
              </a:rPr>
              <a:t>የክልል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ቢሮ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እና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ለክልል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ቢሮ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ተጠሪ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የሆኑ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ተቋማት</a:t>
            </a:r>
            <a:r>
              <a:rPr lang="en-US" sz="6400" dirty="0">
                <a:latin typeface="Visual Geez Unicode" panose="020B0604030504040204" pitchFamily="34" charset="0"/>
              </a:rPr>
              <a:t>፣ </a:t>
            </a:r>
            <a:r>
              <a:rPr lang="en-US" sz="6400" dirty="0" err="1">
                <a:latin typeface="Visual Geez Unicode" panose="020B0604030504040204" pitchFamily="34" charset="0"/>
              </a:rPr>
              <a:t>የዞን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መምሪያዎችና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የጤና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ተቋማት</a:t>
            </a:r>
            <a:r>
              <a:rPr lang="en-US" sz="6400" dirty="0">
                <a:latin typeface="Visual Geez Unicode" panose="020B0604030504040204" pitchFamily="34" charset="0"/>
              </a:rPr>
              <a:t>፣ </a:t>
            </a:r>
            <a:r>
              <a:rPr lang="en-US" sz="6400" dirty="0" err="1">
                <a:latin typeface="Visual Geez Unicode" panose="020B0604030504040204" pitchFamily="34" charset="0"/>
              </a:rPr>
              <a:t>የወረዳ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ጤና</a:t>
            </a:r>
            <a:r>
              <a:rPr lang="en-US" sz="6400" dirty="0">
                <a:latin typeface="Visual Geez Unicode" panose="020B0604030504040204" pitchFamily="34" charset="0"/>
              </a:rPr>
              <a:t> ጽ/</a:t>
            </a:r>
            <a:r>
              <a:rPr lang="en-US" sz="6400" dirty="0" err="1">
                <a:latin typeface="Visual Geez Unicode" panose="020B0604030504040204" pitchFamily="34" charset="0"/>
              </a:rPr>
              <a:t>ቤቶችን</a:t>
            </a:r>
            <a:r>
              <a:rPr lang="en-US" sz="6400" dirty="0">
                <a:latin typeface="Visual Geez Unicode" panose="020B0604030504040204" pitchFamily="34" charset="0"/>
              </a:rPr>
              <a:t> </a:t>
            </a:r>
            <a:r>
              <a:rPr lang="en-US" sz="6400" dirty="0" err="1">
                <a:latin typeface="Visual Geez Unicode" panose="020B0604030504040204" pitchFamily="34" charset="0"/>
              </a:rPr>
              <a:t>ያካትታል</a:t>
            </a:r>
            <a:r>
              <a:rPr lang="en-US" sz="6400" dirty="0">
                <a:latin typeface="Visual Geez Unicode" panose="020B0604030504040204" pitchFamily="34" charset="0"/>
              </a:rPr>
              <a:t>፤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n-US" sz="2700" b="1" dirty="0" smtClean="0">
                <a:latin typeface="Visual Geez Unicode" pitchFamily="2" charset="0"/>
              </a:rPr>
              <a:t>25. </a:t>
            </a:r>
            <a:r>
              <a:rPr lang="x-none" sz="2700" b="1" smtClean="0">
                <a:latin typeface="Visual Geez Unicode" pitchFamily="2" charset="0"/>
              </a:rPr>
              <a:t>የሂሳብ </a:t>
            </a:r>
            <a:r>
              <a:rPr lang="x-none" sz="2700" b="1">
                <a:latin typeface="Visual Geez Unicode" pitchFamily="2" charset="0"/>
              </a:rPr>
              <a:t>አያያዝ ስርዓት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62500" lnSpcReduction="20000"/>
          </a:bodyPr>
          <a:lstStyle/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ለፋይናንስ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አ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ራር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የሚያስፈልጉ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የተለያዩ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ህትመቶች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ታትመው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ራ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ላይ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ይውላሉ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20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በዋና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በክላስተር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በቅርንጫፍ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ጽ/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የተሟላ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ትክክለኛ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የገቢ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የወጪ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መረጃ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እንዲሁም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የሂሳብ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ሪፖርቶች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መያዝ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ይኖርባቸዋል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በዋና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መስሪያ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በክላስተር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በቅርንጫፍ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ጽ/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በማህበራዊ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የሂሳብ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እንቅስቃሴ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መዝገብ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የገቢና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ወጪ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አጠቃላይ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ሌጀር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ተቀጽላ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ሂሳብ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ሌጀር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ይመዘግባሉ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በኢ.ጤ.መ.አ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ዋ/መ/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የክላስተርና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ቅርንጫፍ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ጽ/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ቤቶች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የገቢ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የወጪ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እንዲሁም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የተሰብሳቢ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የተከፋይ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የዝውውርና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የሙከራ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ሚዛን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ሪፖርት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በየጊዜው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ይዘጋጃል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።  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መድህኑ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ማንኛውም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የሂሳብ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አያያዝ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አስተዳደር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፣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የሂሳብ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እንቅስቃሴ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አመዘጋገብና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ሪፖርት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አቀራረብ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በሚያወጣው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የማህበራዊ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የፋይናንስ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አስተዳደር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ማኑዋል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መሰረት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፡፡ </a:t>
            </a:r>
          </a:p>
          <a:p>
            <a:pPr marL="514350" lvl="1" indent="-514350" algn="just">
              <a:lnSpc>
                <a:spcPct val="240000"/>
              </a:lnSpc>
              <a:buFont typeface="Arial" pitchFamily="34" charset="0"/>
              <a:buAutoNum type="arabicPeriod"/>
            </a:pP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አጠቃላይ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የማህበራዊ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የፋይናንስ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እንቅስቃሴ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በመንግስት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የፋይናንስ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አሰራር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መሰረት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ኦዲት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ሊደረግ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ይችላል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2700" b="1" smtClean="0">
                <a:latin typeface="Visual Geez Unicode" pitchFamily="2" charset="0"/>
              </a:rPr>
              <a:t/>
            </a:r>
            <a:br>
              <a:rPr lang="en-US" sz="2700" b="1" smtClean="0">
                <a:latin typeface="Visual Geez Unicode" pitchFamily="2" charset="0"/>
              </a:rPr>
            </a:br>
            <a:r>
              <a:rPr lang="en-US" sz="2700" b="1" smtClean="0">
                <a:latin typeface="Visual Geez Unicode" pitchFamily="2" charset="0"/>
              </a:rPr>
              <a:t>26</a:t>
            </a:r>
            <a:r>
              <a:rPr lang="en-US" sz="2700" b="1" dirty="0" smtClean="0">
                <a:latin typeface="Visual Geez Unicode" pitchFamily="2" charset="0"/>
              </a:rPr>
              <a:t>. </a:t>
            </a:r>
            <a:r>
              <a:rPr lang="x-none" sz="2700" b="1">
                <a:latin typeface="Visual Geez Unicode" pitchFamily="2" charset="0"/>
              </a:rPr>
              <a:t>ክትትልና ግምገማ ስርዓት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የመንግስት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ሠራተኞች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ትግበራ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የተጠናከረ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ለማድረግ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የተለያዩ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የአፈጻጸም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ስርዓት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የክትትልና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ግምገማ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ስልቶች</a:t>
            </a:r>
            <a:r>
              <a:rPr lang="en-US" sz="18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ተግባራዊ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ይደረጋ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ሉ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የዚህ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ንኡስ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1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እንደተጠበቀ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ከተለያዩ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ባለድርሻ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አካላት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በቅንጅት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ይሰራል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lvl="1" indent="-514350" algn="just">
              <a:lnSpc>
                <a:spcPct val="220000"/>
              </a:lnSpc>
              <a:buFont typeface="Arial" pitchFamily="34" charset="0"/>
              <a:buAutoNum type="arabicPeriod"/>
            </a:pPr>
            <a:r>
              <a:rPr lang="en-US" sz="18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ዝርዝር</a:t>
            </a:r>
            <a:r>
              <a:rPr lang="en-US" sz="18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አፈጻጸሙ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አገልግሎቱ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በሚዘረጋው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የክትትልና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ግምገማ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ስርዓት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መ</a:t>
            </a:r>
            <a:r>
              <a:rPr lang="am-ET" sz="1800" dirty="0">
                <a:latin typeface="Visual Geez Unicode" panose="020B0604030504040204" pitchFamily="34" charset="0"/>
                <a:ea typeface="+mj-ea"/>
                <a:cs typeface="+mj-cs"/>
              </a:rPr>
              <a:t>ሠ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ረት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800" dirty="0" err="1">
                <a:latin typeface="Visual Geez Unicode" panose="020B0604030504040204" pitchFamily="34" charset="0"/>
                <a:ea typeface="+mj-ea"/>
                <a:cs typeface="+mj-cs"/>
              </a:rPr>
              <a:t>ይሆናል</a:t>
            </a:r>
            <a:r>
              <a:rPr lang="en-US" sz="1800" dirty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5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3100" b="1" dirty="0" smtClean="0">
                <a:latin typeface="Visual Geez Unicode" pitchFamily="2" charset="0"/>
              </a:rPr>
              <a:t/>
            </a:r>
            <a:br>
              <a:rPr lang="en-US" sz="3100" b="1" dirty="0" smtClean="0">
                <a:latin typeface="Visual Geez Unicode" pitchFamily="2" charset="0"/>
              </a:rPr>
            </a:br>
            <a:r>
              <a:rPr lang="en-US" sz="2200" b="1" dirty="0" smtClean="0">
                <a:latin typeface="Visual Geez Unicode" pitchFamily="2" charset="0"/>
              </a:rPr>
              <a:t>27</a:t>
            </a:r>
            <a:r>
              <a:rPr lang="en-US" sz="3100" b="1" dirty="0" smtClean="0">
                <a:latin typeface="Visual Geez Unicode" pitchFamily="2" charset="0"/>
              </a:rPr>
              <a:t>. </a:t>
            </a:r>
            <a:r>
              <a:rPr lang="x-none" sz="2200" b="1">
                <a:latin typeface="Visual Geez Unicode" pitchFamily="2" charset="0"/>
              </a:rPr>
              <a:t>ስለአባሪዎች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marL="0" lvl="1" indent="0" algn="just">
              <a:lnSpc>
                <a:spcPct val="220000"/>
              </a:lnSpc>
              <a:buNone/>
            </a:pPr>
            <a:r>
              <a:rPr lang="en-US" sz="1700" dirty="0" smtClean="0">
                <a:latin typeface="Visual Geez Unicode" panose="020B0604030504040204" pitchFamily="34" charset="0"/>
                <a:ea typeface="+mj-ea"/>
                <a:cs typeface="+mj-cs"/>
              </a:rPr>
              <a:t>   </a:t>
            </a:r>
            <a:r>
              <a:rPr lang="en-US" sz="17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ከዚህ</a:t>
            </a:r>
            <a:r>
              <a:rPr lang="en-US" sz="17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ማኑዋል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ጋር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የተያያዙ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ከ1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እሰከ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9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ያሉ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ቅጾች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የዚህ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ማኑዋል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አካል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ናቸው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0" lvl="0" indent="0">
              <a:buNone/>
            </a:pPr>
            <a:r>
              <a:rPr lang="en-US" sz="2000" b="1" dirty="0" smtClean="0">
                <a:latin typeface="Visual Geez Unicode" pitchFamily="2" charset="0"/>
              </a:rPr>
              <a:t>28.  </a:t>
            </a:r>
            <a:r>
              <a:rPr lang="x-none" sz="2000" b="1">
                <a:latin typeface="Visual Geez Unicode" pitchFamily="2" charset="0"/>
              </a:rPr>
              <a:t>ማኑዋሉን ስለማሻሻል</a:t>
            </a:r>
            <a:endParaRPr lang="en-US" sz="2000" b="1" dirty="0">
              <a:latin typeface="Visual Geez Unicode" pitchFamily="2" charset="0"/>
            </a:endParaRPr>
          </a:p>
          <a:p>
            <a:pPr marL="457200" lvl="1" indent="0" algn="just">
              <a:lnSpc>
                <a:spcPct val="230000"/>
              </a:lnSpc>
              <a:buNone/>
            </a:pP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የኢትዮጵያ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መድህን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የስራ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አመራር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ቦርድ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አስፈላጊ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ሆኖ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ሲያገኘው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ይህን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ማኑዋል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ሊያሻሽለው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  <a:ea typeface="+mj-ea"/>
                <a:cs typeface="+mj-cs"/>
              </a:rPr>
              <a:t>ይችልላል</a:t>
            </a:r>
            <a:r>
              <a:rPr lang="en-US" sz="1700" dirty="0">
                <a:latin typeface="Visual Geez Unicode" panose="020B0604030504040204" pitchFamily="34" charset="0"/>
                <a:ea typeface="+mj-ea"/>
                <a:cs typeface="+mj-cs"/>
              </a:rPr>
              <a:t>፡፡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800" dirty="0" err="1">
                <a:latin typeface="Visual Geez Unicode" pitchFamily="2" charset="0"/>
              </a:rPr>
              <a:t>ሰመሪታ</a:t>
            </a:r>
            <a:r>
              <a:rPr lang="en-US" sz="2800" dirty="0">
                <a:latin typeface="Visual Geez Unicode" pitchFamily="2" charset="0"/>
              </a:rPr>
              <a:t> </a:t>
            </a:r>
            <a:r>
              <a:rPr lang="en-US" sz="2800" dirty="0" err="1">
                <a:latin typeface="Visual Geez Unicode" pitchFamily="2" charset="0"/>
              </a:rPr>
              <a:t>ሰዋሰው</a:t>
            </a:r>
            <a:endParaRPr lang="en-US" sz="2800" dirty="0">
              <a:latin typeface="Visual Geez Unicode" pitchFamily="2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am-ET" sz="2800" dirty="0">
                <a:latin typeface="Visual Geez Unicode" pitchFamily="2" charset="0"/>
              </a:rPr>
              <a:t>የኢትዮጵያ የጤና መድኅን </a:t>
            </a:r>
            <a:r>
              <a:rPr lang="en-US" sz="2800" dirty="0" err="1">
                <a:latin typeface="Visual Geez Unicode" pitchFamily="2" charset="0"/>
              </a:rPr>
              <a:t>አገልግሎት</a:t>
            </a:r>
            <a:r>
              <a:rPr lang="en-US" sz="2800" dirty="0">
                <a:latin typeface="Visual Geez Unicode" pitchFamily="2" charset="0"/>
              </a:rPr>
              <a:t> </a:t>
            </a:r>
            <a:r>
              <a:rPr lang="am-ET" sz="2800" dirty="0">
                <a:latin typeface="Visual Geez Unicode" pitchFamily="2" charset="0"/>
              </a:rPr>
              <a:t>የሥራ አመራር ቦርድ ሰብሳቢ</a:t>
            </a:r>
            <a:endParaRPr lang="en-US" sz="2800" dirty="0">
              <a:latin typeface="Visual Geez Unicode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1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000" b="1" dirty="0" err="1" smtClean="0">
                <a:latin typeface="Visual Geez Unicode" pitchFamily="2" charset="0"/>
              </a:rPr>
              <a:t>አመሰግናለሁ</a:t>
            </a:r>
            <a:endParaRPr lang="en-US" sz="8000" b="1" dirty="0">
              <a:latin typeface="Visual Geez Unicod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91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>
                <a:latin typeface="Visual Geez Unicode" panose="020B0604030504040204" pitchFamily="34" charset="0"/>
              </a:rPr>
              <a:t>2. </a:t>
            </a:r>
            <a:r>
              <a:rPr lang="en-US" sz="2000" b="1" dirty="0" err="1">
                <a:latin typeface="Visual Geez Unicode" panose="020B0604030504040204" pitchFamily="34" charset="0"/>
              </a:rPr>
              <a:t>ትር</a:t>
            </a:r>
            <a:r>
              <a:rPr lang="am-ET" sz="2000" b="1" dirty="0">
                <a:latin typeface="Visual Geez Unicode" panose="020B0604030504040204" pitchFamily="34" charset="0"/>
              </a:rPr>
              <a:t>ጓ</a:t>
            </a:r>
            <a:r>
              <a:rPr lang="en-US" sz="2000" b="1" dirty="0">
                <a:latin typeface="Visual Geez Unicode" panose="020B0604030504040204" pitchFamily="34" charset="0"/>
              </a:rPr>
              <a:t>ሜ</a:t>
            </a:r>
            <a:endParaRPr lang="en-US" sz="2000" b="1" dirty="0">
              <a:latin typeface="Visual Geez Unicode" panose="020B0604030504040204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1700" dirty="0" smtClean="0">
                <a:latin typeface="Visual Geez Unicode" panose="020B0604030504040204" pitchFamily="34" charset="0"/>
              </a:rPr>
              <a:t>3. "</a:t>
            </a:r>
            <a:r>
              <a:rPr lang="en-US" sz="1700" dirty="0" err="1" smtClean="0">
                <a:latin typeface="Visual Geez Unicode" panose="020B0604030504040204" pitchFamily="34" charset="0"/>
              </a:rPr>
              <a:t>ሠራተኛ</a:t>
            </a:r>
            <a:r>
              <a:rPr lang="en-US" sz="1700" dirty="0">
                <a:latin typeface="Visual Geez Unicode" panose="020B0604030504040204" pitchFamily="34" charset="0"/>
              </a:rPr>
              <a:t>" </a:t>
            </a:r>
            <a:r>
              <a:rPr lang="en-US" sz="1700" dirty="0" err="1">
                <a:latin typeface="Visual Geez Unicode" panose="020B0604030504040204" pitchFamily="34" charset="0"/>
              </a:rPr>
              <a:t>ማለት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በዚህ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አንቀጽ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ንዑስ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አንቀጽ</a:t>
            </a:r>
            <a:r>
              <a:rPr lang="en-US" sz="1700" dirty="0">
                <a:latin typeface="Visual Geez Unicode" panose="020B0604030504040204" pitchFamily="34" charset="0"/>
              </a:rPr>
              <a:t> 2 </a:t>
            </a:r>
            <a:r>
              <a:rPr lang="en-US" sz="1700" dirty="0" err="1">
                <a:latin typeface="Visual Geez Unicode" panose="020B0604030504040204" pitchFamily="34" charset="0"/>
              </a:rPr>
              <a:t>በተዘረዘሩ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ተቋማት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በመንግስት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በጀት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ተቀጥሮ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የሚሠራ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ማንኛውም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ተቀጣሪ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ሰራተኛ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ሲሆን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ተሿሚዎችን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ያካትታል</a:t>
            </a:r>
            <a:r>
              <a:rPr lang="en-US" sz="1700" dirty="0">
                <a:latin typeface="Visual Geez Unicode" panose="020B0604030504040204" pitchFamily="34" charset="0"/>
              </a:rPr>
              <a:t>፤</a:t>
            </a:r>
          </a:p>
          <a:p>
            <a:pPr marL="0" indent="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1700" dirty="0" smtClean="0">
                <a:latin typeface="Visual Geez Unicode" panose="020B0604030504040204" pitchFamily="34" charset="0"/>
              </a:rPr>
              <a:t>4. "</a:t>
            </a:r>
            <a:r>
              <a:rPr lang="en-US" sz="1700" dirty="0" err="1" smtClean="0">
                <a:latin typeface="Visual Geez Unicode" panose="020B0604030504040204" pitchFamily="34" charset="0"/>
              </a:rPr>
              <a:t>ያልተጣራ</a:t>
            </a:r>
            <a:r>
              <a:rPr lang="en-US" sz="1700" dirty="0" smtClean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ደመወዝ</a:t>
            </a:r>
            <a:r>
              <a:rPr lang="en-US" sz="1700" dirty="0">
                <a:latin typeface="Visual Geez Unicode" panose="020B0604030504040204" pitchFamily="34" charset="0"/>
              </a:rPr>
              <a:t>" </a:t>
            </a:r>
            <a:r>
              <a:rPr lang="en-US" sz="1700" dirty="0" err="1">
                <a:latin typeface="Visual Geez Unicode" panose="020B0604030504040204" pitchFamily="34" charset="0"/>
              </a:rPr>
              <a:t>ማለት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ለሠራተኛው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በደመወዝ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መክፈያ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ሰነድ</a:t>
            </a:r>
            <a:r>
              <a:rPr lang="en-US" sz="1700" dirty="0">
                <a:latin typeface="Visual Geez Unicode" panose="020B0604030504040204" pitchFamily="34" charset="0"/>
              </a:rPr>
              <a:t> /</a:t>
            </a:r>
            <a:r>
              <a:rPr lang="en-US" sz="1700" dirty="0" err="1">
                <a:latin typeface="Visual Geez Unicode" panose="020B0604030504040204" pitchFamily="34" charset="0"/>
              </a:rPr>
              <a:t>ፔይሮል</a:t>
            </a:r>
            <a:r>
              <a:rPr lang="en-US" sz="1700" dirty="0">
                <a:latin typeface="Visual Geez Unicode" panose="020B0604030504040204" pitchFamily="34" charset="0"/>
              </a:rPr>
              <a:t>/ </a:t>
            </a:r>
            <a:r>
              <a:rPr lang="en-US" sz="1700" dirty="0" err="1">
                <a:latin typeface="Visual Geez Unicode" panose="020B0604030504040204" pitchFamily="34" charset="0"/>
              </a:rPr>
              <a:t>ከታክስ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በፊት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የተተከለ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ደመወዝ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ሆኖ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800" dirty="0" smtClean="0"/>
              <a:t> </a:t>
            </a:r>
            <a:r>
              <a:rPr lang="en-US" sz="1800" dirty="0" err="1"/>
              <a:t>እንደ</a:t>
            </a:r>
            <a:r>
              <a:rPr lang="en-US" sz="1800" dirty="0"/>
              <a:t> </a:t>
            </a:r>
            <a:r>
              <a:rPr lang="en-US" sz="1800" dirty="0" err="1"/>
              <a:t>የሙያ</a:t>
            </a:r>
            <a:r>
              <a:rPr lang="en-US" sz="1800" dirty="0"/>
              <a:t> </a:t>
            </a:r>
            <a:r>
              <a:rPr lang="en-US" sz="1800" dirty="0" err="1"/>
              <a:t>አበል</a:t>
            </a:r>
            <a:r>
              <a:rPr lang="en-US" sz="1800" dirty="0"/>
              <a:t>፣ </a:t>
            </a:r>
            <a:r>
              <a:rPr lang="en-US" sz="1800" dirty="0" err="1"/>
              <a:t>የወንበር</a:t>
            </a:r>
            <a:r>
              <a:rPr lang="en-US" sz="1800" dirty="0"/>
              <a:t> </a:t>
            </a:r>
            <a:r>
              <a:rPr lang="en-US" sz="1800" dirty="0" err="1"/>
              <a:t>አበል</a:t>
            </a:r>
            <a:r>
              <a:rPr lang="en-US" sz="1800" dirty="0"/>
              <a:t>፣ </a:t>
            </a:r>
            <a:r>
              <a:rPr lang="en-US" sz="1800" dirty="0" err="1"/>
              <a:t>የበርሃ</a:t>
            </a:r>
            <a:r>
              <a:rPr lang="en-US" sz="1800" dirty="0"/>
              <a:t> </a:t>
            </a:r>
            <a:r>
              <a:rPr lang="en-US" sz="1800" dirty="0" err="1"/>
              <a:t>አበልን</a:t>
            </a:r>
            <a:r>
              <a:rPr lang="en-US" sz="1800" dirty="0"/>
              <a:t>፣ </a:t>
            </a:r>
            <a:r>
              <a:rPr lang="en-US" sz="1800" dirty="0" err="1"/>
              <a:t>የትርፍ</a:t>
            </a:r>
            <a:r>
              <a:rPr lang="en-US" sz="1800" dirty="0"/>
              <a:t> </a:t>
            </a:r>
            <a:r>
              <a:rPr lang="en-US" sz="1800" dirty="0" err="1"/>
              <a:t>ስዓት</a:t>
            </a:r>
            <a:r>
              <a:rPr lang="en-US" sz="1800" dirty="0"/>
              <a:t> </a:t>
            </a:r>
            <a:r>
              <a:rPr lang="en-US" sz="1800" dirty="0" err="1"/>
              <a:t>አበልን</a:t>
            </a:r>
            <a:r>
              <a:rPr lang="en-US" sz="1800" dirty="0"/>
              <a:t> </a:t>
            </a:r>
            <a:r>
              <a:rPr lang="en-US" sz="1800" dirty="0" err="1"/>
              <a:t>ወይም</a:t>
            </a:r>
            <a:r>
              <a:rPr lang="en-US" sz="1800" dirty="0"/>
              <a:t> </a:t>
            </a:r>
            <a:r>
              <a:rPr lang="en-US" sz="1800" dirty="0" err="1"/>
              <a:t>ልዩ</a:t>
            </a:r>
            <a:r>
              <a:rPr lang="en-US" sz="1800" dirty="0"/>
              <a:t> </a:t>
            </a:r>
            <a:r>
              <a:rPr lang="en-US" sz="1800" dirty="0" err="1"/>
              <a:t>ልዩ</a:t>
            </a:r>
            <a:r>
              <a:rPr lang="en-US" sz="1800" dirty="0"/>
              <a:t> </a:t>
            </a:r>
            <a:r>
              <a:rPr lang="en-US" sz="1800" dirty="0" err="1"/>
              <a:t>ጥቅማ</a:t>
            </a:r>
            <a:r>
              <a:rPr lang="en-US" sz="1800" dirty="0"/>
              <a:t> </a:t>
            </a:r>
            <a:r>
              <a:rPr lang="en-US" sz="1800" dirty="0" err="1"/>
              <a:t>ጥቅሞችን</a:t>
            </a:r>
            <a:r>
              <a:rPr lang="en-US" sz="1800" dirty="0"/>
              <a:t>   </a:t>
            </a:r>
            <a:r>
              <a:rPr lang="en-US" sz="1800" dirty="0" err="1"/>
              <a:t>አያካትትም</a:t>
            </a:r>
            <a:r>
              <a:rPr lang="am-ET" sz="1800" dirty="0"/>
              <a:t>፤</a:t>
            </a:r>
            <a:r>
              <a:rPr lang="am-ET" sz="1700" dirty="0" smtClean="0">
                <a:latin typeface="Visual Geez Unicode" panose="020B0604030504040204" pitchFamily="34" charset="0"/>
              </a:rPr>
              <a:t>፤</a:t>
            </a:r>
            <a:endParaRPr lang="en-US" sz="1700" dirty="0">
              <a:latin typeface="Visual Geez Unicode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1700" dirty="0" smtClean="0">
                <a:latin typeface="Visual Geez Unicode" panose="020B0604030504040204" pitchFamily="34" charset="0"/>
              </a:rPr>
              <a:t>5. "</a:t>
            </a:r>
            <a:r>
              <a:rPr lang="en-US" sz="1700" dirty="0" err="1" smtClean="0">
                <a:latin typeface="Visual Geez Unicode" panose="020B0604030504040204" pitchFamily="34" charset="0"/>
              </a:rPr>
              <a:t>መዋጮ</a:t>
            </a:r>
            <a:r>
              <a:rPr lang="en-US" sz="1700" dirty="0">
                <a:latin typeface="Visual Geez Unicode" panose="020B0604030504040204" pitchFamily="34" charset="0"/>
              </a:rPr>
              <a:t>" </a:t>
            </a:r>
            <a:r>
              <a:rPr lang="en-US" sz="1700" dirty="0" err="1">
                <a:latin typeface="Visual Geez Unicode" panose="020B0604030504040204" pitchFamily="34" charset="0"/>
              </a:rPr>
              <a:t>ማለት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የሠራተኛውን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ደመወዝ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መሰረት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በማድረግ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አ</a:t>
            </a:r>
            <a:r>
              <a:rPr lang="am-ET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ሠ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ሪ መ/</a:t>
            </a:r>
            <a:r>
              <a:rPr lang="en-US" sz="17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ቤት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የእራሱን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እና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የሠራተኛውን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ድርሻ</a:t>
            </a:r>
            <a:r>
              <a:rPr lang="en-US" sz="1700" dirty="0">
                <a:solidFill>
                  <a:srgbClr val="00B05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00B050"/>
                </a:solidFill>
                <a:latin typeface="Visual Geez Unicode" panose="020B0604030504040204" pitchFamily="34" charset="0"/>
              </a:rPr>
              <a:t>በሙሉ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በየወሩ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ለማህበራዊ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am-ET" sz="1700" dirty="0">
                <a:latin typeface="Visual Geez Unicode" panose="020B0604030504040204" pitchFamily="34" charset="0"/>
              </a:rPr>
              <a:t>የ</a:t>
            </a:r>
            <a:r>
              <a:rPr lang="en-US" sz="1700" dirty="0" err="1">
                <a:latin typeface="Visual Geez Unicode" panose="020B0604030504040204" pitchFamily="34" charset="0"/>
              </a:rPr>
              <a:t>ጤና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መድህኑ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አባልነት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 smtClean="0">
                <a:latin typeface="Visual Geez Unicode" panose="020B0604030504040204" pitchFamily="34" charset="0"/>
              </a:rPr>
              <a:t>የሚከፍለው</a:t>
            </a:r>
            <a:r>
              <a:rPr lang="en-US" sz="1700" dirty="0" smtClean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ገንዘብ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ነው</a:t>
            </a:r>
            <a:r>
              <a:rPr lang="en-US" sz="1700" dirty="0">
                <a:latin typeface="Visual Geez Unicode" panose="020B0604030504040204" pitchFamily="34" charset="0"/>
              </a:rPr>
              <a:t>፤</a:t>
            </a:r>
          </a:p>
          <a:p>
            <a:pPr marL="0" indent="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1700" dirty="0" smtClean="0">
                <a:latin typeface="Visual Geez Unicode" panose="020B0604030504040204" pitchFamily="34" charset="0"/>
              </a:rPr>
              <a:t>6. "</a:t>
            </a:r>
            <a:r>
              <a:rPr lang="en-US" sz="1700" dirty="0" err="1" smtClean="0">
                <a:latin typeface="Visual Geez Unicode" panose="020B0604030504040204" pitchFamily="34" charset="0"/>
              </a:rPr>
              <a:t>አሠሪ</a:t>
            </a:r>
            <a:r>
              <a:rPr lang="en-US" sz="1700" dirty="0">
                <a:latin typeface="Visual Geez Unicode" panose="020B0604030504040204" pitchFamily="34" charset="0"/>
              </a:rPr>
              <a:t>" </a:t>
            </a:r>
            <a:r>
              <a:rPr lang="en-US" sz="1700" dirty="0" err="1">
                <a:latin typeface="Visual Geez Unicode" panose="020B0604030504040204" pitchFamily="34" charset="0"/>
              </a:rPr>
              <a:t>ማለት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የጤናው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ዘርፍ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የመንግስት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ሰራተኛን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ቀጥሮ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የሚያሰራ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የፌደራል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ወይም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የክልል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መንግስት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መ/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ቤት</a:t>
            </a:r>
            <a:r>
              <a:rPr lang="en-US" sz="17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ነው</a:t>
            </a:r>
            <a:endParaRPr lang="en-US" sz="1700" dirty="0">
              <a:solidFill>
                <a:srgbClr val="FF0000"/>
              </a:solidFill>
              <a:latin typeface="Visual Geez Unicode" panose="020B0604030504040204" pitchFamily="34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1700" dirty="0" smtClean="0">
                <a:latin typeface="Visual Geez Unicode" panose="020B0604030504040204" pitchFamily="34" charset="0"/>
              </a:rPr>
              <a:t>7. "</a:t>
            </a:r>
            <a:r>
              <a:rPr lang="en-US" sz="1700" dirty="0" err="1" smtClean="0">
                <a:latin typeface="Visual Geez Unicode" panose="020B0604030504040204" pitchFamily="34" charset="0"/>
              </a:rPr>
              <a:t>አባል</a:t>
            </a:r>
            <a:r>
              <a:rPr lang="en-US" sz="1700" dirty="0">
                <a:latin typeface="Visual Geez Unicode" panose="020B0604030504040204" pitchFamily="34" charset="0"/>
              </a:rPr>
              <a:t>" </a:t>
            </a:r>
            <a:r>
              <a:rPr lang="en-US" sz="1700" dirty="0" err="1">
                <a:latin typeface="Visual Geez Unicode" panose="020B0604030504040204" pitchFamily="34" charset="0"/>
              </a:rPr>
              <a:t>ማለት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በጤናው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ዘርፍ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ተቀጥሮ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የሚሰራ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የመንግስት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ሠራተኛ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ሲሆን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የጤና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መድህን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መዋጮው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በፌደራል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ወይም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በክልል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መንግስት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የተሸፈነለት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ሰራተኛ</a:t>
            </a:r>
            <a:r>
              <a:rPr lang="en-US" sz="1700" dirty="0">
                <a:latin typeface="Visual Geez Unicode" panose="020B0604030504040204" pitchFamily="34" charset="0"/>
              </a:rPr>
              <a:t> </a:t>
            </a:r>
            <a:r>
              <a:rPr lang="en-US" sz="1700" dirty="0" err="1">
                <a:latin typeface="Visual Geez Unicode" panose="020B0604030504040204" pitchFamily="34" charset="0"/>
              </a:rPr>
              <a:t>ነው</a:t>
            </a:r>
            <a:r>
              <a:rPr lang="en-US" sz="1700" dirty="0">
                <a:latin typeface="Visual Geez Unicode" panose="020B0604030504040204" pitchFamily="34" charset="0"/>
              </a:rPr>
              <a:t>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9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8674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150000"/>
              </a:lnSpc>
              <a:buNone/>
            </a:pPr>
            <a:r>
              <a:rPr lang="en-US" dirty="0" smtClean="0">
                <a:latin typeface="Visual Geez Unicode" panose="020B0604030504040204" pitchFamily="34" charset="0"/>
              </a:rPr>
              <a:t>8. "</a:t>
            </a:r>
            <a:r>
              <a:rPr lang="en-US" dirty="0" err="1" smtClean="0">
                <a:latin typeface="Visual Geez Unicode" panose="020B0604030504040204" pitchFamily="34" charset="0"/>
              </a:rPr>
              <a:t>ተጠቃሚ</a:t>
            </a:r>
            <a:r>
              <a:rPr lang="en-US" dirty="0">
                <a:latin typeface="Visual Geez Unicode" panose="020B0604030504040204" pitchFamily="34" charset="0"/>
              </a:rPr>
              <a:t>" </a:t>
            </a:r>
            <a:r>
              <a:rPr lang="en-US" dirty="0" err="1">
                <a:latin typeface="Visual Geez Unicode" panose="020B0604030504040204" pitchFamily="34" charset="0"/>
              </a:rPr>
              <a:t>ማለት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በማህበራዊ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ጤና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መድህኑ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አማካኝነት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የህክምና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አገልግሎት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የማግኘት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መብት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latin typeface="Visual Geez Unicode" panose="020B0604030504040204" pitchFamily="34" charset="0"/>
              </a:rPr>
              <a:t>ያለው</a:t>
            </a:r>
            <a:r>
              <a:rPr lang="en-US" dirty="0"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የጤና</a:t>
            </a:r>
            <a:r>
              <a:rPr lang="en-US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ዘርፍ</a:t>
            </a:r>
            <a:r>
              <a:rPr lang="en-US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ሰራተኛ</a:t>
            </a:r>
            <a:r>
              <a:rPr lang="en-US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እና</a:t>
            </a:r>
            <a:r>
              <a:rPr lang="en-US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የሰራተኛው</a:t>
            </a:r>
            <a:r>
              <a:rPr lang="en-US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ቤተሰብ</a:t>
            </a:r>
            <a:r>
              <a:rPr lang="en-US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ነው</a:t>
            </a:r>
            <a:r>
              <a:rPr lang="en-US" dirty="0" smtClean="0">
                <a:latin typeface="Visual Geez Unicode" panose="020B0604030504040204" pitchFamily="34" charset="0"/>
              </a:rPr>
              <a:t>፤</a:t>
            </a:r>
            <a:endParaRPr lang="en-US" dirty="0" smtClean="0"/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dirty="0" smtClean="0"/>
              <a:t>9. </a:t>
            </a:r>
            <a:r>
              <a:rPr lang="en-US" dirty="0">
                <a:latin typeface="Visual Geez Unicode" panose="020B0604030504040204" pitchFamily="34" charset="0"/>
              </a:rPr>
              <a:t>"</a:t>
            </a:r>
            <a:r>
              <a:rPr lang="am-ET" dirty="0">
                <a:latin typeface="Visual Geez Unicode" panose="020B0604030504040204" pitchFamily="34" charset="0"/>
              </a:rPr>
              <a:t>ልጅ</a:t>
            </a:r>
            <a:r>
              <a:rPr lang="en-US" dirty="0">
                <a:latin typeface="Visual Geez Unicode" panose="020B0604030504040204" pitchFamily="34" charset="0"/>
              </a:rPr>
              <a:t>"</a:t>
            </a:r>
            <a:r>
              <a:rPr lang="am-ET" dirty="0">
                <a:latin typeface="Visual Geez Unicode" panose="020B0604030504040204" pitchFamily="34" charset="0"/>
              </a:rPr>
              <a:t> ማለት ዕድሜው ከ</a:t>
            </a:r>
            <a:r>
              <a:rPr lang="en-US" dirty="0">
                <a:latin typeface="Visual Geez Unicode" panose="020B0604030504040204" pitchFamily="34" charset="0"/>
              </a:rPr>
              <a:t>1</a:t>
            </a:r>
            <a:r>
              <a:rPr lang="am-ET" dirty="0">
                <a:latin typeface="Visual Geez Unicode" panose="020B0604030504040204" pitchFamily="34" charset="0"/>
              </a:rPr>
              <a:t>8 ዓመት በታች የሆነ የአባል </a:t>
            </a:r>
            <a:r>
              <a:rPr lang="am-ET" dirty="0">
                <a:solidFill>
                  <a:srgbClr val="00B0F0"/>
                </a:solidFill>
                <a:latin typeface="Visual Geez Unicode" panose="020B0604030504040204" pitchFamily="34" charset="0"/>
              </a:rPr>
              <a:t>የስጋ፣ የእንጀራ ወይም የጉዲፈቻ ልጅ</a:t>
            </a:r>
            <a:r>
              <a:rPr lang="am-ET" dirty="0">
                <a:latin typeface="Visual Geez Unicode" panose="020B0604030504040204" pitchFamily="34" charset="0"/>
              </a:rPr>
              <a:t> ሲሆን አባሉ በህግ መሠረት የአሳዳጊነት ኃላፊነት የተጣ ለበትን ማንኛውንም ልጅ ይጨምራል፤</a:t>
            </a:r>
            <a:endParaRPr lang="en-US" dirty="0">
              <a:latin typeface="Visual Geez Unicode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>
                <a:latin typeface="Visual Geez Unicode" panose="020B0604030504040204" pitchFamily="34" charset="0"/>
              </a:rPr>
              <a:t>10. </a:t>
            </a:r>
            <a:r>
              <a:rPr lang="en-US" dirty="0">
                <a:latin typeface="Visual Geez Unicode" panose="020B0604030504040204" pitchFamily="34" charset="0"/>
              </a:rPr>
              <a:t>"</a:t>
            </a:r>
            <a:r>
              <a:rPr lang="am-ET" dirty="0">
                <a:latin typeface="Visual Geez Unicode" panose="020B0604030504040204" pitchFamily="34" charset="0"/>
              </a:rPr>
              <a:t>የትዳር አጋር</a:t>
            </a:r>
            <a:r>
              <a:rPr lang="en-US" dirty="0">
                <a:latin typeface="Visual Geez Unicode" panose="020B0604030504040204" pitchFamily="34" charset="0"/>
              </a:rPr>
              <a:t>"</a:t>
            </a:r>
            <a:r>
              <a:rPr lang="am-ET" dirty="0">
                <a:latin typeface="Visual Geez Unicode" panose="020B0604030504040204" pitchFamily="34" charset="0"/>
              </a:rPr>
              <a:t> ማለት ከአባል ጋር በጋብቻ የተሳሰረ ሰው ነው፤ </a:t>
            </a:r>
            <a:endParaRPr lang="en-US" dirty="0" smtClean="0"/>
          </a:p>
          <a:p>
            <a:pPr marL="400050" indent="-400050" algn="just">
              <a:lnSpc>
                <a:spcPct val="150000"/>
              </a:lnSpc>
              <a:buNone/>
            </a:pPr>
            <a:r>
              <a:rPr lang="en-US" dirty="0" smtClean="0">
                <a:latin typeface="Visual Geez Unicode" panose="020B0604030504040204" pitchFamily="34" charset="0"/>
              </a:rPr>
              <a:t>11. "</a:t>
            </a:r>
            <a:r>
              <a:rPr lang="am-ET" sz="3100" dirty="0" smtClean="0">
                <a:latin typeface="Visual Geez Unicode" panose="020B0604030504040204" pitchFamily="34" charset="0"/>
              </a:rPr>
              <a:t>ቤተሰብ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>
                <a:latin typeface="Visual Geez Unicode" panose="020B0604030504040204" pitchFamily="34" charset="0"/>
              </a:rPr>
              <a:t>"</a:t>
            </a:r>
            <a:r>
              <a:rPr lang="am-ET" sz="3100" dirty="0" smtClean="0">
                <a:latin typeface="Visual Geez Unicode" panose="020B0604030504040204" pitchFamily="34" charset="0"/>
              </a:rPr>
              <a:t> </a:t>
            </a:r>
            <a:r>
              <a:rPr lang="am-ET" sz="3100" dirty="0">
                <a:latin typeface="Visual Geez Unicode" panose="020B0604030504040204" pitchFamily="34" charset="0"/>
              </a:rPr>
              <a:t>ማለት የአባልን የትዳር አጋርና ልጆችን የሚያጠቃልል ሲሆን </a:t>
            </a:r>
            <a:r>
              <a:rPr lang="am-ET" sz="3100" dirty="0" smtClean="0">
                <a:latin typeface="Visual Geez Unicode" panose="020B0604030504040204" pitchFamily="34" charset="0"/>
              </a:rPr>
              <a:t>ዕድሜያቸው ከ</a:t>
            </a:r>
            <a:r>
              <a:rPr lang="en-US" sz="31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1</a:t>
            </a:r>
            <a:r>
              <a:rPr lang="am-ET" sz="31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8 </a:t>
            </a:r>
            <a:r>
              <a:rPr lang="am-ET" sz="3100" dirty="0">
                <a:solidFill>
                  <a:srgbClr val="FF0000"/>
                </a:solidFill>
                <a:latin typeface="Visual Geez Unicode" panose="020B0604030504040204" pitchFamily="34" charset="0"/>
              </a:rPr>
              <a:t>ዓመት ያላነሰ ቢሆንም </a:t>
            </a:r>
            <a:r>
              <a:rPr lang="am-ET" sz="31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ራሳቸውን </a:t>
            </a:r>
            <a:r>
              <a:rPr lang="am-ET" sz="3100" dirty="0">
                <a:solidFill>
                  <a:srgbClr val="FF0000"/>
                </a:solidFill>
                <a:latin typeface="Visual Geez Unicode" panose="020B0604030504040204" pitchFamily="34" charset="0"/>
              </a:rPr>
              <a:t>ለማስተዳደር የማይችሉ </a:t>
            </a:r>
            <a:r>
              <a:rPr lang="am-ET" sz="3100" dirty="0">
                <a:latin typeface="Visual Geez Unicode" panose="020B0604030504040204" pitchFamily="34" charset="0"/>
              </a:rPr>
              <a:t>የአእምሮ በሽተኛ ወይም የአካል ጉዳተኛ የሆኑ ልጆችን ይጨምራል፤</a:t>
            </a:r>
            <a:endParaRPr lang="en-US" sz="3100" dirty="0">
              <a:latin typeface="Visual Geez Unicode" panose="020B0604030504040204" pitchFamily="34" charset="0"/>
            </a:endParaRPr>
          </a:p>
          <a:p>
            <a:pPr marL="514350" indent="-514350" algn="just">
              <a:lnSpc>
                <a:spcPct val="150000"/>
              </a:lnSpc>
              <a:buNone/>
            </a:pPr>
            <a:endParaRPr lang="en-US" dirty="0">
              <a:latin typeface="Visual Geez Unicode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latin typeface="Visual Geez Unicode" panose="020B0604030504040204" pitchFamily="34" charset="0"/>
              </a:rPr>
              <a:t>2. </a:t>
            </a:r>
            <a:r>
              <a:rPr lang="en-US" sz="2400" b="1" dirty="0" err="1">
                <a:latin typeface="Visual Geez Unicode" panose="020B0604030504040204" pitchFamily="34" charset="0"/>
              </a:rPr>
              <a:t>ትር</a:t>
            </a:r>
            <a:r>
              <a:rPr lang="am-ET" sz="2400" b="1" dirty="0">
                <a:latin typeface="Visual Geez Unicode" panose="020B0604030504040204" pitchFamily="34" charset="0"/>
              </a:rPr>
              <a:t>ጓ</a:t>
            </a:r>
            <a:r>
              <a:rPr lang="en-US" sz="2400" b="1" dirty="0">
                <a:latin typeface="Visual Geez Unicode" panose="020B0604030504040204" pitchFamily="34" charset="0"/>
              </a:rPr>
              <a:t>ሜ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715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60000"/>
              </a:lnSpc>
              <a:spcBef>
                <a:spcPts val="1000"/>
              </a:spcBef>
              <a:buNone/>
            </a:pPr>
            <a:r>
              <a:rPr lang="en-US" sz="2000" dirty="0" smtClean="0">
                <a:latin typeface="Visual Geez Unicode" panose="020B0604030504040204" pitchFamily="34" charset="0"/>
              </a:rPr>
              <a:t>12. "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አዋጅ</a:t>
            </a:r>
            <a:r>
              <a:rPr lang="en-US" sz="2000" dirty="0" smtClean="0">
                <a:latin typeface="Visual Geez Unicode" panose="020B0604030504040204" pitchFamily="34" charset="0"/>
              </a:rPr>
              <a:t>"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ማለት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የማህበራዊ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am-ET" sz="2000" dirty="0" smtClean="0">
                <a:latin typeface="Visual Geez Unicode" panose="020B0604030504040204" pitchFamily="34" charset="0"/>
              </a:rPr>
              <a:t>የ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ጤና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መድኅን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አዋጅ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ቁጥር</a:t>
            </a:r>
            <a:r>
              <a:rPr lang="en-US" sz="2000" dirty="0" smtClean="0">
                <a:latin typeface="Visual Geez Unicode" panose="020B0604030504040204" pitchFamily="34" charset="0"/>
              </a:rPr>
              <a:t> 690/2002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ነው</a:t>
            </a:r>
            <a:r>
              <a:rPr lang="am-ET" sz="2000" dirty="0" smtClean="0">
                <a:latin typeface="Visual Geez Unicode" panose="020B0604030504040204" pitchFamily="34" charset="0"/>
              </a:rPr>
              <a:t>፤</a:t>
            </a:r>
            <a:endParaRPr lang="en-US" sz="2000" dirty="0" smtClean="0">
              <a:latin typeface="Visual Geez Unicode" panose="020B0604030504040204" pitchFamily="34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1000"/>
              </a:spcBef>
              <a:buNone/>
            </a:pPr>
            <a:r>
              <a:rPr lang="en-US" sz="2000" dirty="0" smtClean="0">
                <a:latin typeface="Visual Geez Unicode" panose="020B0604030504040204" pitchFamily="34" charset="0"/>
              </a:rPr>
              <a:t>13. "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ደንብ</a:t>
            </a:r>
            <a:r>
              <a:rPr lang="en-US" sz="2000" dirty="0">
                <a:latin typeface="Visual Geez Unicode" panose="020B0604030504040204" pitchFamily="34" charset="0"/>
              </a:rPr>
              <a:t>" </a:t>
            </a:r>
            <a:r>
              <a:rPr lang="en-US" sz="2000" dirty="0" err="1">
                <a:latin typeface="Visual Geez Unicode" panose="020B0604030504040204" pitchFamily="34" charset="0"/>
              </a:rPr>
              <a:t>ማለት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የማህበራዊ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የሚኒስትሮች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ምክር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ቤት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ደንብ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ቁጥር</a:t>
            </a:r>
            <a:r>
              <a:rPr lang="en-US" sz="2000" dirty="0">
                <a:latin typeface="Visual Geez Unicode" panose="020B0604030504040204" pitchFamily="34" charset="0"/>
              </a:rPr>
              <a:t> 271/2005 </a:t>
            </a:r>
            <a:r>
              <a:rPr lang="en-US" sz="2000" dirty="0" err="1">
                <a:latin typeface="Visual Geez Unicode" panose="020B0604030504040204" pitchFamily="34" charset="0"/>
              </a:rPr>
              <a:t>ነው</a:t>
            </a:r>
            <a:r>
              <a:rPr lang="am-ET" sz="2000" dirty="0">
                <a:latin typeface="Visual Geez Unicode" panose="020B0604030504040204" pitchFamily="34" charset="0"/>
              </a:rPr>
              <a:t>፤</a:t>
            </a:r>
            <a:endParaRPr lang="en-US" sz="2000" dirty="0">
              <a:latin typeface="Visual Geez Unicode" panose="020B0604030504040204" pitchFamily="34" charset="0"/>
            </a:endParaRPr>
          </a:p>
          <a:p>
            <a:pPr marL="400050" lvl="0" indent="-400050" algn="just">
              <a:lnSpc>
                <a:spcPct val="160000"/>
              </a:lnSpc>
              <a:spcBef>
                <a:spcPts val="1000"/>
              </a:spcBef>
              <a:buNone/>
            </a:pPr>
            <a:r>
              <a:rPr lang="en-US" sz="2000" dirty="0" smtClean="0">
                <a:latin typeface="Visual Geez Unicode" panose="020B0604030504040204" pitchFamily="34" charset="0"/>
              </a:rPr>
              <a:t>14. </a:t>
            </a:r>
            <a:r>
              <a:rPr lang="en-US" sz="2000" dirty="0" err="1">
                <a:latin typeface="Visual Geez Unicode" panose="020B0604030504040204" pitchFamily="34" charset="0"/>
              </a:rPr>
              <a:t>በአዋጁ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በደንቡ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ውስጥ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የተሰጡት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የቃላት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ወይም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ሀረጎች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ትርጉም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ለዚህ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መመሪያ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ተፈጻሚነት</a:t>
            </a:r>
            <a:r>
              <a:rPr lang="en-US" sz="2000" dirty="0">
                <a:latin typeface="Visual Geez Unicode" panose="020B0604030504040204" pitchFamily="34" charset="0"/>
              </a:rPr>
              <a:t>  </a:t>
            </a:r>
            <a:r>
              <a:rPr lang="en-US" sz="2000" dirty="0" err="1">
                <a:latin typeface="Visual Geez Unicode" panose="020B0604030504040204" pitchFamily="34" charset="0"/>
              </a:rPr>
              <a:t>ይኖራቸዋል</a:t>
            </a:r>
            <a:r>
              <a:rPr lang="en-US" sz="2000" dirty="0">
                <a:latin typeface="Visual Geez Unicode" panose="020B0604030504040204" pitchFamily="34" charset="0"/>
              </a:rPr>
              <a:t>።     </a:t>
            </a:r>
          </a:p>
          <a:p>
            <a:pPr marL="0" lvl="0" indent="0">
              <a:buNone/>
            </a:pPr>
            <a:r>
              <a:rPr lang="en-US" sz="2000" dirty="0" smtClean="0">
                <a:latin typeface="Visual Geez Unicode" panose="020B0604030504040204" pitchFamily="34" charset="0"/>
              </a:rPr>
              <a:t>15.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ማናቸውም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በወንድ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ፆታ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የተገለጸው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አባባል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ሴትንም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ይጨምራል</a:t>
            </a:r>
            <a:r>
              <a:rPr lang="en-US" sz="2000" dirty="0" smtClean="0">
                <a:latin typeface="Visual Geez Unicode" panose="020B0604030504040204" pitchFamily="34" charset="0"/>
              </a:rPr>
              <a:t>።</a:t>
            </a:r>
          </a:p>
          <a:p>
            <a:pPr marL="0" lvl="0" indent="0">
              <a:buNone/>
            </a:pPr>
            <a:endParaRPr lang="en-US" sz="2000" b="1" dirty="0"/>
          </a:p>
          <a:p>
            <a:pPr marL="0" indent="0">
              <a:spcBef>
                <a:spcPct val="0"/>
              </a:spcBef>
              <a:buNone/>
            </a:pPr>
            <a:r>
              <a:rPr lang="en-US" sz="2200" b="1" dirty="0">
                <a:latin typeface="Visual Geez Unicode" panose="020B0604030504040204" pitchFamily="34" charset="0"/>
                <a:ea typeface="+mj-ea"/>
                <a:cs typeface="+mj-cs"/>
              </a:rPr>
              <a:t>3. </a:t>
            </a:r>
            <a:r>
              <a:rPr lang="en-US" sz="2200" b="1" dirty="0" err="1">
                <a:latin typeface="Visual Geez Unicode" panose="020B0604030504040204" pitchFamily="34" charset="0"/>
                <a:ea typeface="+mj-ea"/>
                <a:cs typeface="+mj-cs"/>
              </a:rPr>
              <a:t>ዓላማ</a:t>
            </a:r>
            <a:r>
              <a:rPr lang="en-US" sz="2200" b="1" dirty="0">
                <a:latin typeface="Visual Geez Unicode" panose="020B0604030504040204" pitchFamily="34" charset="0"/>
                <a:ea typeface="+mj-ea"/>
                <a:cs typeface="+mj-cs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100" dirty="0" err="1" smtClean="0">
                <a:latin typeface="Visual Geez Unicode" panose="020B0604030504040204" pitchFamily="34" charset="0"/>
              </a:rPr>
              <a:t>የዚህ</a:t>
            </a:r>
            <a:r>
              <a:rPr lang="en-US" sz="2100" dirty="0" smtClean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ማኑዋል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ዓላማ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የጤና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ዘርፍ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 smtClean="0">
                <a:latin typeface="Visual Geez Unicode" panose="020B0604030504040204" pitchFamily="34" charset="0"/>
              </a:rPr>
              <a:t>አሰሪ</a:t>
            </a:r>
            <a:r>
              <a:rPr lang="en-US" sz="2100" dirty="0" smtClean="0">
                <a:latin typeface="Visual Geez Unicode" panose="020B0604030504040204" pitchFamily="34" charset="0"/>
              </a:rPr>
              <a:t> መ/</a:t>
            </a:r>
            <a:r>
              <a:rPr lang="en-US" sz="2100" dirty="0" err="1" smtClean="0">
                <a:latin typeface="Visual Geez Unicode" panose="020B0604030504040204" pitchFamily="34" charset="0"/>
              </a:rPr>
              <a:t>ቤት</a:t>
            </a:r>
            <a:r>
              <a:rPr lang="en-US" sz="2100" dirty="0" smtClean="0">
                <a:latin typeface="Visual Geez Unicode" panose="020B0604030504040204" pitchFamily="34" charset="0"/>
              </a:rPr>
              <a:t> </a:t>
            </a:r>
            <a:r>
              <a:rPr lang="en-US" sz="2100" dirty="0" err="1" smtClean="0">
                <a:latin typeface="Visual Geez Unicode" panose="020B0604030504040204" pitchFamily="34" charset="0"/>
              </a:rPr>
              <a:t>እና</a:t>
            </a:r>
            <a:r>
              <a:rPr lang="en-US" sz="2100" dirty="0" smtClean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የአባላት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am-ET" sz="2100" dirty="0">
                <a:latin typeface="Visual Geez Unicode" panose="020B0604030504040204" pitchFamily="34" charset="0"/>
              </a:rPr>
              <a:t>አመዘጋገብ</a:t>
            </a:r>
            <a:r>
              <a:rPr lang="en-US" sz="2100" dirty="0">
                <a:latin typeface="Visual Geez Unicode" panose="020B0604030504040204" pitchFamily="34" charset="0"/>
              </a:rPr>
              <a:t>፣ </a:t>
            </a:r>
            <a:r>
              <a:rPr lang="am-ET" sz="2100" dirty="0">
                <a:latin typeface="Visual Geez Unicode" panose="020B0604030504040204" pitchFamily="34" charset="0"/>
              </a:rPr>
              <a:t>የ</a:t>
            </a:r>
            <a:r>
              <a:rPr lang="en-US" sz="2100" dirty="0" err="1">
                <a:latin typeface="Visual Geez Unicode" panose="020B0604030504040204" pitchFamily="34" charset="0"/>
              </a:rPr>
              <a:t>መዋጮ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አሰባሰብና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አስተላለፍ</a:t>
            </a:r>
            <a:r>
              <a:rPr lang="en-US" sz="2100" dirty="0">
                <a:latin typeface="Visual Geez Unicode" panose="020B0604030504040204" pitchFamily="34" charset="0"/>
              </a:rPr>
              <a:t>፣ </a:t>
            </a:r>
            <a:r>
              <a:rPr lang="en-US" sz="2100" dirty="0" err="1">
                <a:latin typeface="Visual Geez Unicode" panose="020B0604030504040204" pitchFamily="34" charset="0"/>
              </a:rPr>
              <a:t>የጤና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አገልግሎት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አጠቃቀም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እና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የክሌም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አስተዳዳር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ግልጽና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ቀልጣ</a:t>
            </a:r>
            <a:r>
              <a:rPr lang="am-ET" sz="2100" dirty="0">
                <a:latin typeface="Visual Geez Unicode" panose="020B0604030504040204" pitchFamily="34" charset="0"/>
              </a:rPr>
              <a:t>ፋ </a:t>
            </a:r>
            <a:r>
              <a:rPr lang="en-US" sz="2100" dirty="0" err="1">
                <a:latin typeface="Visual Geez Unicode" panose="020B0604030504040204" pitchFamily="34" charset="0"/>
              </a:rPr>
              <a:t>የአሰራር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ስርዓት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መዘርጋት</a:t>
            </a:r>
            <a:r>
              <a:rPr lang="en-US" sz="2100" dirty="0">
                <a:latin typeface="Visual Geez Unicode" panose="020B0604030504040204" pitchFamily="34" charset="0"/>
              </a:rPr>
              <a:t> </a:t>
            </a:r>
            <a:r>
              <a:rPr lang="en-US" sz="2100" dirty="0" err="1">
                <a:latin typeface="Visual Geez Unicode" panose="020B0604030504040204" pitchFamily="34" charset="0"/>
              </a:rPr>
              <a:t>ነው</a:t>
            </a:r>
            <a:r>
              <a:rPr lang="en-US" sz="2100" dirty="0">
                <a:latin typeface="Visual Geez Unicode" panose="020B0604030504040204" pitchFamily="34" charset="0"/>
              </a:rPr>
              <a:t>፡፡ </a:t>
            </a:r>
          </a:p>
          <a:p>
            <a:pPr marL="0" indent="0" algn="just">
              <a:lnSpc>
                <a:spcPct val="160000"/>
              </a:lnSpc>
              <a:spcBef>
                <a:spcPts val="1000"/>
              </a:spcBef>
              <a:buNone/>
            </a:pPr>
            <a:endParaRPr lang="en-US" sz="2000" dirty="0">
              <a:latin typeface="Visual Geez Unicode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3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am-ET" sz="3100" b="1" dirty="0" smtClean="0"/>
              <a:t>ክ</a:t>
            </a:r>
            <a:r>
              <a:rPr lang="en-US" sz="3100" b="1" dirty="0" err="1"/>
              <a:t>ፍል</a:t>
            </a:r>
            <a:r>
              <a:rPr lang="en-US" sz="3100" b="1" dirty="0"/>
              <a:t> </a:t>
            </a:r>
            <a:r>
              <a:rPr lang="am-ET" sz="3100" b="1" dirty="0"/>
              <a:t>ሁለት</a:t>
            </a:r>
            <a:r>
              <a:rPr lang="en-US" sz="3100" b="1" dirty="0"/>
              <a:t> - </a:t>
            </a:r>
            <a:r>
              <a:rPr lang="am-ET" sz="3100" b="1" dirty="0"/>
              <a:t>የአሠሪ እና </a:t>
            </a:r>
            <a:r>
              <a:rPr lang="en-US" sz="3100" b="1" dirty="0" err="1"/>
              <a:t>አባላት</a:t>
            </a:r>
            <a:r>
              <a:rPr lang="en-US" sz="3100" b="1" dirty="0"/>
              <a:t> </a:t>
            </a:r>
            <a:r>
              <a:rPr lang="am-ET" sz="3100" b="1" dirty="0"/>
              <a:t>አመዘጋገብ </a:t>
            </a:r>
            <a:r>
              <a:rPr lang="en-US" sz="3100" b="1" dirty="0" err="1"/>
              <a:t>ስርዓት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isual Geez Unicode" panose="020B0604030504040204" pitchFamily="34" charset="0"/>
              </a:rPr>
              <a:t>4. </a:t>
            </a:r>
            <a:r>
              <a:rPr lang="x-none" sz="2200">
                <a:latin typeface="Visual Geez Unicode" panose="020B0604030504040204" pitchFamily="34" charset="0"/>
              </a:rPr>
              <a:t>የአሠሪ አመዘጋገብ </a:t>
            </a:r>
            <a:r>
              <a:rPr lang="x-none" sz="2200" smtClean="0">
                <a:latin typeface="Visual Geez Unicode" panose="020B0604030504040204" pitchFamily="34" charset="0"/>
              </a:rPr>
              <a:t>ስርዓት</a:t>
            </a:r>
            <a:endParaRPr lang="en-US" sz="2200" dirty="0">
              <a:latin typeface="Visual Geez Unicode" panose="020B0604030504040204" pitchFamily="34" charset="0"/>
            </a:endParaRPr>
          </a:p>
          <a:p>
            <a:pPr marL="742950" indent="-742950" algn="just">
              <a:lnSpc>
                <a:spcPct val="130000"/>
              </a:lnSpc>
              <a:spcBef>
                <a:spcPts val="1000"/>
              </a:spcBef>
              <a:buFont typeface="Arial" pitchFamily="34" charset="0"/>
              <a:buAutoNum type="arabicPeriod"/>
            </a:pPr>
            <a:r>
              <a:rPr lang="en-US" sz="2000" dirty="0" err="1">
                <a:latin typeface="Visual Geez Unicode" panose="020B0604030504040204" pitchFamily="34" charset="0"/>
              </a:rPr>
              <a:t>የኢትዮጵያ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ጤና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ዋና</a:t>
            </a:r>
            <a:r>
              <a:rPr lang="en-US" sz="2000" dirty="0">
                <a:latin typeface="Visual Geez Unicode" panose="020B0604030504040204" pitchFamily="34" charset="0"/>
              </a:rPr>
              <a:t> መ/</a:t>
            </a:r>
            <a:r>
              <a:rPr lang="en-US" sz="2000" dirty="0" err="1">
                <a:latin typeface="Visual Geez Unicode" panose="020B0604030504040204" pitchFamily="34" charset="0"/>
              </a:rPr>
              <a:t>ቤት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የፌደራል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የጤናው</a:t>
            </a:r>
            <a:r>
              <a:rPr lang="en-US" sz="20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ዘርፍ</a:t>
            </a:r>
            <a:r>
              <a:rPr lang="en-US" sz="20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አሰሪ</a:t>
            </a:r>
            <a:r>
              <a:rPr lang="en-US" sz="20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መ/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ቤቶችን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በመለየት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ይመዘግባል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፤</a:t>
            </a:r>
          </a:p>
          <a:p>
            <a:pPr marL="742950" indent="-742950" algn="just">
              <a:lnSpc>
                <a:spcPct val="130000"/>
              </a:lnSpc>
              <a:spcBef>
                <a:spcPts val="1000"/>
              </a:spcBef>
              <a:buFont typeface="Arial" pitchFamily="34" charset="0"/>
              <a:buAutoNum type="arabicPeriod"/>
            </a:pP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የኢትዮጵያ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ጤና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</a:rPr>
              <a:t> ክ</a:t>
            </a:r>
            <a:r>
              <a:rPr lang="am-ET" sz="2000" dirty="0">
                <a:latin typeface="Visual Geez Unicode" panose="020B0604030504040204" pitchFamily="34" charset="0"/>
              </a:rPr>
              <a:t>ላ</a:t>
            </a:r>
            <a:r>
              <a:rPr lang="en-US" sz="2000" dirty="0" err="1">
                <a:latin typeface="Visual Geez Unicode" panose="020B0604030504040204" pitchFamily="34" charset="0"/>
              </a:rPr>
              <a:t>ስተር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am-ET" sz="2000" dirty="0">
                <a:latin typeface="Visual Geez Unicode" panose="020B0604030504040204" pitchFamily="34" charset="0"/>
              </a:rPr>
              <a:t>ወይም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ቅርንጫፍ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ፅ/ቤ</a:t>
            </a:r>
            <a:r>
              <a:rPr lang="am-ET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ቶች በሥራ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አጥቢያቸው</a:t>
            </a:r>
            <a:r>
              <a:rPr lang="en-US" sz="2000" dirty="0">
                <a:latin typeface="Visual Geez Unicode" panose="020B0604030504040204" pitchFamily="34" charset="0"/>
              </a:rPr>
              <a:t> /Catchment area/ </a:t>
            </a:r>
            <a:r>
              <a:rPr lang="am-ET" sz="2000" dirty="0">
                <a:latin typeface="Visual Geez Unicode" panose="020B0604030504040204" pitchFamily="34" charset="0"/>
              </a:rPr>
              <a:t>ስር ያሉትን </a:t>
            </a:r>
            <a:r>
              <a:rPr lang="en-US" sz="2000" dirty="0" err="1">
                <a:latin typeface="Visual Geez Unicode" panose="020B0604030504040204" pitchFamily="34" charset="0"/>
              </a:rPr>
              <a:t>የክልል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ወይም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የከተማ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አስተዳደር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 smtClean="0">
                <a:latin typeface="Visual Geez Unicode" panose="020B0604030504040204" pitchFamily="34" charset="0"/>
              </a:rPr>
              <a:t>አሰሪ</a:t>
            </a:r>
            <a:r>
              <a:rPr lang="en-US" sz="2000" dirty="0" smtClean="0">
                <a:latin typeface="Visual Geez Unicode" panose="020B0604030504040204" pitchFamily="34" charset="0"/>
              </a:rPr>
              <a:t> </a:t>
            </a:r>
            <a:r>
              <a:rPr lang="en-US" sz="2000" dirty="0">
                <a:latin typeface="Visual Geez Unicode" panose="020B0604030504040204" pitchFamily="34" charset="0"/>
              </a:rPr>
              <a:t>መ/</a:t>
            </a:r>
            <a:r>
              <a:rPr lang="en-US" sz="2000" dirty="0" err="1">
                <a:latin typeface="Visual Geez Unicode" panose="020B0604030504040204" pitchFamily="34" charset="0"/>
              </a:rPr>
              <a:t>ቤቶችን</a:t>
            </a:r>
            <a:r>
              <a:rPr lang="en-US" sz="2000" dirty="0">
                <a:latin typeface="Visual Geez Unicode" panose="020B0604030504040204" pitchFamily="34" charset="0"/>
              </a:rPr>
              <a:t> በ</a:t>
            </a:r>
            <a:r>
              <a:rPr lang="am-ET" sz="2000" dirty="0">
                <a:latin typeface="Visual Geez Unicode" panose="020B0604030504040204" pitchFamily="34" charset="0"/>
              </a:rPr>
              <a:t>መለየት ይመዘግባሉ።</a:t>
            </a:r>
            <a:endParaRPr lang="en-US" sz="2000" dirty="0">
              <a:latin typeface="Visual Geez Unicode" panose="020B0604030504040204" pitchFamily="34" charset="0"/>
            </a:endParaRPr>
          </a:p>
          <a:p>
            <a:pPr marL="742950" indent="-742950" algn="just">
              <a:lnSpc>
                <a:spcPct val="130000"/>
              </a:lnSpc>
              <a:spcBef>
                <a:spcPts val="1000"/>
              </a:spcBef>
              <a:buFont typeface="Arial" pitchFamily="34" charset="0"/>
              <a:buAutoNum type="arabicPeriod"/>
            </a:pP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አሰሪ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መ/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ቤት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በ</a:t>
            </a:r>
            <a:r>
              <a:rPr lang="am-ET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ምዝገባ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ወቅት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የሚከተሉትን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ማቅረብ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</a:rPr>
              <a:t>ይኖርበታል</a:t>
            </a:r>
            <a:r>
              <a:rPr lang="en-US" sz="2000" dirty="0">
                <a:latin typeface="Visual Geez Unicode" panose="020B0604030504040204" pitchFamily="34" charset="0"/>
              </a:rPr>
              <a:t>፤</a:t>
            </a:r>
          </a:p>
          <a:p>
            <a:pPr marL="0" indent="0" algn="just">
              <a:lnSpc>
                <a:spcPct val="130000"/>
              </a:lnSpc>
              <a:spcBef>
                <a:spcPts val="1000"/>
              </a:spcBef>
              <a:buNone/>
            </a:pP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smtClean="0">
                <a:latin typeface="Visual Geez Unicode" panose="020B0604030504040204" pitchFamily="34" charset="0"/>
              </a:rPr>
              <a:t>  </a:t>
            </a:r>
            <a:r>
              <a:rPr lang="am-ET" sz="2000" dirty="0" smtClean="0">
                <a:latin typeface="Visual Geez Unicode" panose="020B0604030504040204" pitchFamily="34" charset="0"/>
              </a:rPr>
              <a:t>ሀ</a:t>
            </a:r>
            <a:r>
              <a:rPr lang="am-ET" sz="2000" dirty="0">
                <a:latin typeface="Visual Geez Unicode" panose="020B0604030504040204" pitchFamily="34" charset="0"/>
              </a:rPr>
              <a:t>/ </a:t>
            </a:r>
            <a:r>
              <a:rPr lang="en-US" sz="2000" dirty="0" err="1">
                <a:latin typeface="Visual Geez Unicode" panose="020B0604030504040204" pitchFamily="34" charset="0"/>
              </a:rPr>
              <a:t>የግብር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ከፋይ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መለያ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ቁጥር</a:t>
            </a:r>
            <a:r>
              <a:rPr lang="en-US" sz="2000" dirty="0">
                <a:latin typeface="Visual Geez Unicode" panose="020B0604030504040204" pitchFamily="34" charset="0"/>
              </a:rPr>
              <a:t>፤</a:t>
            </a:r>
          </a:p>
          <a:p>
            <a:pPr marL="0" indent="0" algn="just">
              <a:lnSpc>
                <a:spcPct val="130000"/>
              </a:lnSpc>
              <a:spcBef>
                <a:spcPts val="1000"/>
              </a:spcBef>
              <a:buNone/>
            </a:pP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smtClean="0">
                <a:latin typeface="Visual Geez Unicode" panose="020B0604030504040204" pitchFamily="34" charset="0"/>
              </a:rPr>
              <a:t>  </a:t>
            </a:r>
            <a:r>
              <a:rPr lang="am-ET" sz="2000" dirty="0" smtClean="0">
                <a:latin typeface="Visual Geez Unicode" panose="020B0604030504040204" pitchFamily="34" charset="0"/>
              </a:rPr>
              <a:t>ለ</a:t>
            </a:r>
            <a:r>
              <a:rPr lang="am-ET" sz="2000" dirty="0">
                <a:latin typeface="Visual Geez Unicode" panose="020B0604030504040204" pitchFamily="34" charset="0"/>
              </a:rPr>
              <a:t>/ </a:t>
            </a:r>
            <a:r>
              <a:rPr lang="en-US" sz="2000" dirty="0" err="1">
                <a:latin typeface="Visual Geez Unicode" panose="020B0604030504040204" pitchFamily="34" charset="0"/>
              </a:rPr>
              <a:t>ያለውን</a:t>
            </a:r>
            <a:r>
              <a:rPr lang="en-US" sz="2000" dirty="0">
                <a:latin typeface="Visual Geez Unicode" panose="020B0604030504040204" pitchFamily="34" charset="0"/>
              </a:rPr>
              <a:t> የ</a:t>
            </a:r>
            <a:r>
              <a:rPr lang="am-ET" sz="2000" dirty="0">
                <a:latin typeface="Visual Geez Unicode" panose="020B0604030504040204" pitchFamily="34" charset="0"/>
              </a:rPr>
              <a:t>ሠ</a:t>
            </a:r>
            <a:r>
              <a:rPr lang="en-US" sz="2000" dirty="0" err="1">
                <a:latin typeface="Visual Geez Unicode" panose="020B0604030504040204" pitchFamily="34" charset="0"/>
              </a:rPr>
              <a:t>ራተኛ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ብዛት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የሚገልጽ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ማስረጃ</a:t>
            </a:r>
            <a:r>
              <a:rPr lang="en-US" sz="2000" dirty="0">
                <a:latin typeface="Visual Geez Unicode" panose="020B0604030504040204" pitchFamily="34" charset="0"/>
              </a:rPr>
              <a:t>፤ </a:t>
            </a:r>
            <a:r>
              <a:rPr lang="en-US" sz="2000" dirty="0" err="1">
                <a:latin typeface="Visual Geez Unicode" panose="020B0604030504040204" pitchFamily="34" charset="0"/>
              </a:rPr>
              <a:t>እና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endParaRPr lang="en-US" sz="2000" dirty="0" smtClean="0">
              <a:latin typeface="Visual Geez Unicode" panose="020B0604030504040204" pitchFamily="34" charset="0"/>
            </a:endParaRPr>
          </a:p>
          <a:p>
            <a:pPr marL="514350" indent="-400050" algn="just">
              <a:lnSpc>
                <a:spcPct val="130000"/>
              </a:lnSpc>
              <a:spcBef>
                <a:spcPts val="1000"/>
              </a:spcBef>
              <a:buNone/>
            </a:pP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smtClean="0">
                <a:latin typeface="Visual Geez Unicode" panose="020B0604030504040204" pitchFamily="34" charset="0"/>
              </a:rPr>
              <a:t> ሐ</a:t>
            </a:r>
            <a:r>
              <a:rPr lang="en-US" sz="2000" dirty="0">
                <a:latin typeface="Visual Geez Unicode" panose="020B0604030504040204" pitchFamily="34" charset="0"/>
              </a:rPr>
              <a:t>/ </a:t>
            </a:r>
            <a:r>
              <a:rPr lang="en-US" sz="2000" dirty="0" err="1">
                <a:latin typeface="Visual Geez Unicode" panose="020B0604030504040204" pitchFamily="34" charset="0"/>
              </a:rPr>
              <a:t>ለምዝገባ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ከቀረበበት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ወር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በፊት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የተከፈለ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am-ET" sz="2000" dirty="0">
                <a:latin typeface="Visual Geez Unicode" panose="020B0604030504040204" pitchFamily="34" charset="0"/>
              </a:rPr>
              <a:t>የመጨረሻውን </a:t>
            </a:r>
            <a:r>
              <a:rPr lang="en-US" sz="2000" dirty="0" err="1">
                <a:latin typeface="Visual Geez Unicode" panose="020B0604030504040204" pitchFamily="34" charset="0"/>
              </a:rPr>
              <a:t>የደመወዝ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መክፈያ</a:t>
            </a:r>
            <a:r>
              <a:rPr lang="en-US" sz="2000" dirty="0">
                <a:latin typeface="Visual Geez Unicode" panose="020B0604030504040204" pitchFamily="34" charset="0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</a:rPr>
              <a:t>ሰነድ</a:t>
            </a:r>
            <a:r>
              <a:rPr lang="en-US" sz="2000" dirty="0">
                <a:latin typeface="Visual Geez Unicode" panose="020B0604030504040204" pitchFamily="34" charset="0"/>
              </a:rPr>
              <a:t>።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59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4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dirty="0" smtClean="0">
                <a:latin typeface="Visual Geez Unicode" panose="020B0604030504040204" pitchFamily="34" charset="0"/>
              </a:rPr>
              <a:t/>
            </a:r>
            <a:br>
              <a:rPr lang="en-US" sz="3100" dirty="0" smtClean="0">
                <a:latin typeface="Visual Geez Unicode" panose="020B0604030504040204" pitchFamily="34" charset="0"/>
              </a:rPr>
            </a:br>
            <a:r>
              <a:rPr lang="en-US" sz="3100" dirty="0" smtClean="0">
                <a:latin typeface="Visual Geez Unicode" panose="020B0604030504040204" pitchFamily="34" charset="0"/>
              </a:rPr>
              <a:t>4</a:t>
            </a:r>
            <a:r>
              <a:rPr lang="en-US" sz="3100" dirty="0">
                <a:latin typeface="Visual Geez Unicode" panose="020B0604030504040204" pitchFamily="34" charset="0"/>
              </a:rPr>
              <a:t>. </a:t>
            </a:r>
            <a:r>
              <a:rPr lang="x-none" sz="3100">
                <a:latin typeface="Visual Geez Unicode" panose="020B0604030504040204" pitchFamily="34" charset="0"/>
              </a:rPr>
              <a:t>የአሠሪ አመዘጋገብ </a:t>
            </a:r>
            <a:r>
              <a:rPr lang="x-none" sz="3100" smtClean="0">
                <a:latin typeface="Visual Geez Unicode" panose="020B0604030504040204" pitchFamily="34" charset="0"/>
              </a:rPr>
              <a:t>ስርዓት</a:t>
            </a:r>
            <a:r>
              <a:rPr lang="en-US" sz="3100" dirty="0" smtClean="0">
                <a:latin typeface="Visual Geez Unicode" panose="020B0604030504040204" pitchFamily="34" charset="0"/>
              </a:rPr>
              <a:t> … </a:t>
            </a:r>
            <a:r>
              <a:rPr lang="en-US" sz="3100" dirty="0" err="1" smtClean="0">
                <a:latin typeface="Visual Geez Unicode" panose="020B0604030504040204" pitchFamily="34" charset="0"/>
              </a:rPr>
              <a:t>ቀጠለ</a:t>
            </a:r>
            <a:r>
              <a:rPr lang="en-US" dirty="0">
                <a:latin typeface="Visual Geez Unicode" panose="020B0604030504040204" pitchFamily="34" charset="0"/>
              </a:rPr>
              <a:t/>
            </a:r>
            <a:br>
              <a:rPr lang="en-US" dirty="0">
                <a:latin typeface="Visual Geez Unicode" panose="020B060403050404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6388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None/>
            </a:pP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4. የ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ዋና መ/ቤት ወይም በክላስተር ጽ/ቤት ወይም በቅ/ጽ/ቤት በኩል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ለጤና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ዘርፍ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የመንግስት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ቤቱ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የአባልነት መመዝገቢያ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ቅፅ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1 </a:t>
            </a:r>
            <a:r>
              <a:rPr lang="am-ET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በመላክ እንዲመዘገቡ 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ያደርጋሉ።</a:t>
            </a:r>
            <a:endParaRPr lang="en-US" sz="20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lvl="0" algn="just">
              <a:lnSpc>
                <a:spcPct val="150000"/>
              </a:lnSpc>
              <a:buNone/>
            </a:pPr>
            <a:r>
              <a:rPr lang="en-US" sz="2000" dirty="0" smtClean="0">
                <a:latin typeface="Visual Geez Unicode" panose="020B0604030504040204" pitchFamily="34" charset="0"/>
                <a:ea typeface="+mj-ea"/>
                <a:cs typeface="+mj-cs"/>
              </a:rPr>
              <a:t>5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.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በዚህ አንቀጽ ንዑስ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አንቀጽ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4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መሠረት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በአሰሪው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ተ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ሞል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ቶ 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የሚ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ላ</a:t>
            </a:r>
            <a:r>
              <a:rPr lang="en-US" sz="20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ከው</a:t>
            </a:r>
            <a:r>
              <a:rPr lang="en-US" sz="20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መረጃ እንደአግባብነቱ 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ኢ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ትዮጵያ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ዋና</a:t>
            </a:r>
            <a:r>
              <a:rPr lang="en-US" sz="2000" dirty="0" smtClean="0">
                <a:latin typeface="Visual Geez Unicode" panose="020B0604030504040204" pitchFamily="34" charset="0"/>
                <a:ea typeface="+mj-ea"/>
                <a:cs typeface="+mj-cs"/>
              </a:rPr>
              <a:t> መ/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ቤት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ወይም የክላስተር ጽ/ቤት ወይም የቅ/ጽ/ቤ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ት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ወደ ምዝገባ ሶፍትዌ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ር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በማስገባት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>
                <a:solidFill>
                  <a:srgbClr val="0070C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ለአሠሪው ልዩ መለያ ኮድ 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ይሰጣል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20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400050" lvl="0" indent="-400050" algn="just">
              <a:lnSpc>
                <a:spcPct val="150000"/>
              </a:lnSpc>
              <a:buNone/>
            </a:pP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6. </a:t>
            </a:r>
            <a:r>
              <a:rPr lang="am-ET" sz="2000" dirty="0" smtClean="0"/>
              <a:t>የጤናዉ </a:t>
            </a:r>
            <a:r>
              <a:rPr lang="am-ET" sz="2000" dirty="0"/>
              <a:t>ዘርፍ የመንግስት </a:t>
            </a:r>
            <a:r>
              <a:rPr lang="am-ET" sz="20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ሠራተኞቹን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የ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ማ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ህበራዊ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አባላትን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latin typeface="Visual Geez Unicode" panose="020B0604030504040204" pitchFamily="34" charset="0"/>
                <a:ea typeface="+mj-ea"/>
                <a:cs typeface="+mj-cs"/>
              </a:rPr>
              <a:t>ለመመዝገብ</a:t>
            </a:r>
            <a:r>
              <a:rPr lang="en-US" sz="20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በበለጸገው</a:t>
            </a:r>
            <a:r>
              <a:rPr lang="en-US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20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ሶፍትዌር ላይ ምዝገባ የሚያደርግበት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 የመለያ ስም እና መግቢያ የሚስጥር  ቁልፍ </a:t>
            </a:r>
            <a:r>
              <a:rPr lang="en-US" sz="20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ለ</a:t>
            </a:r>
            <a:r>
              <a:rPr lang="am-ET" sz="2000" dirty="0" smtClean="0">
                <a:solidFill>
                  <a:srgbClr val="FF0000"/>
                </a:solidFill>
                <a:latin typeface="Visual Geez Unicode" panose="020B0604030504040204" pitchFamily="34" charset="0"/>
              </a:rPr>
              <a:t>አሠሪው </a:t>
            </a:r>
            <a:r>
              <a:rPr lang="am-ET" sz="2000" dirty="0" smtClean="0">
                <a:latin typeface="Visual Geez Unicode" panose="020B0604030504040204" pitchFamily="34" charset="0"/>
                <a:ea typeface="+mj-ea"/>
                <a:cs typeface="+mj-cs"/>
              </a:rPr>
              <a:t>ይሰጠዋል</a:t>
            </a:r>
            <a:r>
              <a:rPr lang="am-ET" sz="2000" dirty="0">
                <a:latin typeface="Visual Geez Unicode" panose="020B0604030504040204" pitchFamily="34" charset="0"/>
                <a:ea typeface="+mj-ea"/>
                <a:cs typeface="+mj-cs"/>
              </a:rPr>
              <a:t>። </a:t>
            </a:r>
            <a:endParaRPr lang="en-US" sz="20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1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>
                <a:latin typeface="Visual Geez Unicode" panose="020B0604030504040204" pitchFamily="34" charset="0"/>
              </a:rPr>
              <a:t>5. </a:t>
            </a:r>
            <a:r>
              <a:rPr lang="x-none" sz="2700" b="1">
                <a:latin typeface="Visual Geez Unicode" panose="020B0604030504040204" pitchFamily="34" charset="0"/>
              </a:rPr>
              <a:t>የአባላት እና የቤተሰብ አመዘጋገብ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867400"/>
          </a:xfrm>
        </p:spPr>
        <p:txBody>
          <a:bodyPr>
            <a:normAutofit fontScale="47500" lnSpcReduction="20000"/>
          </a:bodyPr>
          <a:lstStyle/>
          <a:p>
            <a:pPr marL="514350" indent="-514350" algn="just">
              <a:lnSpc>
                <a:spcPct val="170000"/>
              </a:lnSpc>
              <a:buAutoNum type="arabicPeriod"/>
            </a:pPr>
            <a:r>
              <a:rPr lang="en-US" sz="31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አሠሪው</a:t>
            </a:r>
            <a:r>
              <a:rPr lang="en-US" sz="31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የማህበራዊ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ምዝገባ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ስለመጀመሩ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ማስታወቂያ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በማውጣት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ሠራተኞቹ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ወቅታዊ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የቤተሰብ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መረጃቸውን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በኢትዮጵያ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የጤና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መድኅን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አገልግሎት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በሚላክለት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ቅጽ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100" dirty="0">
                <a:latin typeface="Visual Geez Unicode" panose="020B0604030504040204" pitchFamily="34" charset="0"/>
                <a:ea typeface="+mj-ea"/>
                <a:cs typeface="+mj-cs"/>
              </a:rPr>
              <a:t>2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ላይ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እንዲሞሉ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ማድረግ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ይኖርበታል</a:t>
            </a:r>
            <a:r>
              <a:rPr lang="en-US" sz="3100" dirty="0" smtClean="0"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</a:p>
          <a:p>
            <a:pPr marL="514350" indent="-514350" algn="just">
              <a:lnSpc>
                <a:spcPct val="170000"/>
              </a:lnSpc>
              <a:buAutoNum type="arabicPeriod"/>
            </a:pPr>
            <a:r>
              <a:rPr lang="en-US" sz="3100" dirty="0" err="1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ሠራተኛው</a:t>
            </a:r>
            <a:r>
              <a:rPr lang="en-US" sz="3100" dirty="0" smtClean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በምዝገባ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ወቅት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የሚከተሉትን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ማስረጃዎች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ኮፒ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አያይዞ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ማቅረብ</a:t>
            </a:r>
            <a:r>
              <a:rPr lang="en-US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ይኖርበታል</a:t>
            </a:r>
            <a:r>
              <a:rPr lang="am-ET" sz="3100" dirty="0">
                <a:solidFill>
                  <a:srgbClr val="FF000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።</a:t>
            </a:r>
            <a:endParaRPr lang="en-US" sz="3100" dirty="0">
              <a:solidFill>
                <a:srgbClr val="FF000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ሀ/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ያገባ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ከሆነ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በህግ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በሀይማኖት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በባህላዊ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መንገድ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ጋብቻ</a:t>
            </a:r>
            <a:r>
              <a:rPr lang="en-US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am-ET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ፈጸሙን</a:t>
            </a:r>
            <a:r>
              <a:rPr lang="en-US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 smtClean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   </a:t>
            </a:r>
            <a:r>
              <a:rPr lang="am-ET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የሚያሳይ 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ማረጋገጫ</a:t>
            </a:r>
            <a:r>
              <a:rPr lang="am-ET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  <a:endParaRPr lang="en-US" sz="3100" dirty="0">
              <a:solidFill>
                <a:srgbClr val="00B0F0"/>
              </a:solidFill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ለ/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የራሱን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የሚያስመዘግባቸውን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ቤተሰቦች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የፋይዳ</a:t>
            </a:r>
            <a:r>
              <a:rPr lang="en-US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ብሄራዊ</a:t>
            </a:r>
            <a:r>
              <a:rPr lang="en-US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መታወቂያ</a:t>
            </a:r>
            <a:r>
              <a:rPr lang="en-US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100" dirty="0">
                <a:solidFill>
                  <a:srgbClr val="00B0F0"/>
                </a:solidFill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ሐ/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የልጆች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የልደት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ምስክር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ወረቀት</a:t>
            </a:r>
            <a:r>
              <a:rPr lang="am-ET" sz="3100" dirty="0"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  <a:endParaRPr lang="en-US" sz="31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መ/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ለጉዲፈቻ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ልጆች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በፍርድ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ቤት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የጸደቀ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የጉዲፈቻ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ስምምነት</a:t>
            </a:r>
            <a:r>
              <a:rPr lang="am-ET" sz="3100" dirty="0"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  <a:endParaRPr lang="en-US" sz="31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ሠ/ ከ18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አመት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በላይ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ለሆኑ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የአ</a:t>
            </a:r>
            <a:r>
              <a:rPr lang="am-ET" sz="3100" dirty="0">
                <a:latin typeface="Visual Geez Unicode" panose="020B0604030504040204" pitchFamily="34" charset="0"/>
                <a:ea typeface="+mj-ea"/>
                <a:cs typeface="+mj-cs"/>
              </a:rPr>
              <a:t>ዕ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ምሮ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ህመም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ወይም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የአካል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ጉዳት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ላለባቸው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 </a:t>
            </a:r>
            <a:r>
              <a:rPr lang="en-US" sz="3100" dirty="0" err="1" smtClean="0">
                <a:latin typeface="Visual Geez Unicode" panose="020B0604030504040204" pitchFamily="34" charset="0"/>
                <a:ea typeface="+mj-ea"/>
                <a:cs typeface="+mj-cs"/>
              </a:rPr>
              <a:t>ልጆች</a:t>
            </a:r>
            <a:r>
              <a:rPr lang="en-US" sz="3100" dirty="0" smtClean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እውቅና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ካለው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የህክምና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ተቋም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የተሰጠ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ማስረጃ</a:t>
            </a:r>
            <a:r>
              <a:rPr lang="am-ET" sz="3100" dirty="0"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  <a:endParaRPr lang="en-US" sz="3100" dirty="0">
              <a:latin typeface="Visual Geez Unicode" panose="020B0604030504040204" pitchFamily="34" charset="0"/>
              <a:ea typeface="+mj-ea"/>
              <a:cs typeface="+mj-cs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ረ/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የአባሉ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እና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የቤተሰብ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አባላት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ወቅታዊ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ፎቶግራፍ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፣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ሰ/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እንደአስፈላጊነቱ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የአባሉ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የግብር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ከፋይ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መለያ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 </a:t>
            </a:r>
            <a:r>
              <a:rPr lang="en-US" sz="3100" dirty="0" err="1">
                <a:latin typeface="Visual Geez Unicode" panose="020B0604030504040204" pitchFamily="34" charset="0"/>
                <a:ea typeface="+mj-ea"/>
                <a:cs typeface="+mj-cs"/>
              </a:rPr>
              <a:t>ቁጥር</a:t>
            </a:r>
            <a:r>
              <a:rPr lang="en-US" sz="3100" dirty="0">
                <a:latin typeface="Visual Geez Unicode" panose="020B0604030504040204" pitchFamily="34" charset="0"/>
                <a:ea typeface="+mj-ea"/>
                <a:cs typeface="+mj-cs"/>
              </a:rPr>
              <a:t>፣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2516</Words>
  <Application>Microsoft Office PowerPoint</Application>
  <PresentationFormat>On-screen Show (4:3)</PresentationFormat>
  <Paragraphs>193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 የጤናው ዘርፍ የመንግስት ሰራተኞች የማህበራዊ ጤና መድኅን የትግበራ ማኑዋል </vt:lpstr>
      <vt:lpstr>ክፍል አንድ - ጠቅላላ </vt:lpstr>
      <vt:lpstr>2. ትርጓሜ</vt:lpstr>
      <vt:lpstr>PowerPoint Presentation</vt:lpstr>
      <vt:lpstr>2. ትርጓሜ</vt:lpstr>
      <vt:lpstr> ክፍል ሁለት - የአሠሪ እና አባላት አመዘጋገብ ስርዓት </vt:lpstr>
      <vt:lpstr> 4. የአሠሪ አመዘጋገብ ስርዓት … ቀጠለ </vt:lpstr>
      <vt:lpstr> 5. የአባላት እና የቤተሰብ አመዘጋገብ </vt:lpstr>
      <vt:lpstr>5. የአባላት እና የቤተሰብ አመዘጋገብ .. የቀጠለ</vt:lpstr>
      <vt:lpstr>6. ስለ ቤተሰብ መረጃ ለውጥ </vt:lpstr>
      <vt:lpstr>7. የደመወዝ መረጃ ለውጥ</vt:lpstr>
      <vt:lpstr> 8. የአባልነት መቋረጥ ጋር ተያይዞ የሚከናወኑ ተግባራት  </vt:lpstr>
      <vt:lpstr> ክፍል ሶስት- የመዋጮ አሰባሰብና አስተላለፍ </vt:lpstr>
      <vt:lpstr>9. የመዋጮ አሰባሰብና አስተላለፍ ..የቀጠለ </vt:lpstr>
      <vt:lpstr> 10.የገቢ አሰባሰብ ክትትል እና ቁጥጥር </vt:lpstr>
      <vt:lpstr> 11. በቁጥጥር እና ክትትል ወቅት መታየት ያለባቸው ሰነዶች </vt:lpstr>
      <vt:lpstr>ክፍል አራት- የጤና አገልግሎት ግዢ፣ አጠቃቀም እና የህክምና ኦዲት </vt:lpstr>
      <vt:lpstr> 13. የጤና አገልግሎት ፓኬጅ /የጥቅም ማእቀፍ </vt:lpstr>
      <vt:lpstr>14. የጤና አገልግሎት አጠቃቀም </vt:lpstr>
      <vt:lpstr> 15. የቅብብሎሽ ስርዓት </vt:lpstr>
      <vt:lpstr> 16. ተጠቃሚዎችን በጤና ተቋም ስለመመደብ </vt:lpstr>
      <vt:lpstr> 17. የጤና አገልግሎት ጥራት ማረጋገጥ  </vt:lpstr>
      <vt:lpstr> 18. የጤና አገልግሎት የክፍያ ተመን </vt:lpstr>
      <vt:lpstr> 20.  የጤና አገልግሎት የክፍያ ኦዲት   </vt:lpstr>
      <vt:lpstr>20.  የጤና አገልግሎት የክፍያ ኦዲት.. የቀጠለ</vt:lpstr>
      <vt:lpstr>21. አሠራርን ማዘመን </vt:lpstr>
      <vt:lpstr>  ክፍል አምስት- የፋይናንስ አስተዳደር </vt:lpstr>
      <vt:lpstr>23. የፋይናንስ አጠቃቀም  </vt:lpstr>
      <vt:lpstr>25. የሂሳብ አያያዝ ስርዓት </vt:lpstr>
      <vt:lpstr> 26. ክትትልና ግምገማ ስርዓት  </vt:lpstr>
      <vt:lpstr> 27. ስለአባሪዎች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sector</dc:title>
  <dc:creator>EHIS</dc:creator>
  <cp:lastModifiedBy>EHIS</cp:lastModifiedBy>
  <cp:revision>117</cp:revision>
  <dcterms:created xsi:type="dcterms:W3CDTF">2025-08-25T10:47:03Z</dcterms:created>
  <dcterms:modified xsi:type="dcterms:W3CDTF">2025-10-26T12:40:08Z</dcterms:modified>
</cp:coreProperties>
</file>